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3"/>
  </p:notesMasterIdLst>
  <p:sldIdLst>
    <p:sldId id="256" r:id="rId5"/>
    <p:sldId id="2147047053" r:id="rId6"/>
    <p:sldId id="2147047004" r:id="rId7"/>
    <p:sldId id="2147047005" r:id="rId8"/>
    <p:sldId id="2147047051" r:id="rId9"/>
    <p:sldId id="2147047048" r:id="rId10"/>
    <p:sldId id="271" r:id="rId11"/>
    <p:sldId id="272" r:id="rId12"/>
    <p:sldId id="273" r:id="rId13"/>
    <p:sldId id="2147047049" r:id="rId14"/>
    <p:sldId id="274" r:id="rId15"/>
    <p:sldId id="2147046988" r:id="rId16"/>
    <p:sldId id="2147046999" r:id="rId17"/>
    <p:sldId id="2147046995" r:id="rId18"/>
    <p:sldId id="2147046996" r:id="rId19"/>
    <p:sldId id="2147047000" r:id="rId20"/>
    <p:sldId id="2147047001" r:id="rId21"/>
    <p:sldId id="284" r:id="rId22"/>
    <p:sldId id="2147047003" r:id="rId23"/>
    <p:sldId id="2146849328" r:id="rId24"/>
    <p:sldId id="2147047009" r:id="rId25"/>
    <p:sldId id="2147047011" r:id="rId26"/>
    <p:sldId id="2147047012" r:id="rId27"/>
    <p:sldId id="2147047013" r:id="rId28"/>
    <p:sldId id="2147047050" r:id="rId29"/>
    <p:sldId id="2147047006" r:id="rId30"/>
    <p:sldId id="2147047007" r:id="rId31"/>
    <p:sldId id="2147047024" r:id="rId32"/>
    <p:sldId id="2147047054" r:id="rId33"/>
    <p:sldId id="2147047055" r:id="rId34"/>
    <p:sldId id="2147047056" r:id="rId35"/>
    <p:sldId id="2147047057" r:id="rId36"/>
    <p:sldId id="2147047058" r:id="rId37"/>
    <p:sldId id="2147047059" r:id="rId38"/>
    <p:sldId id="2147047060" r:id="rId39"/>
    <p:sldId id="2147047031" r:id="rId40"/>
    <p:sldId id="2147047044" r:id="rId41"/>
    <p:sldId id="2147047046" r:id="rId42"/>
    <p:sldId id="2147047018" r:id="rId43"/>
    <p:sldId id="2147047019" r:id="rId44"/>
    <p:sldId id="2147047020" r:id="rId45"/>
    <p:sldId id="2147047052" r:id="rId46"/>
    <p:sldId id="2147047021" r:id="rId47"/>
    <p:sldId id="2147047023" r:id="rId48"/>
    <p:sldId id="2147047063" r:id="rId49"/>
    <p:sldId id="2147047061" r:id="rId50"/>
    <p:sldId id="2147047064" r:id="rId51"/>
    <p:sldId id="25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1F8"/>
    <a:srgbClr val="00E7FF"/>
    <a:srgbClr val="137CC0"/>
    <a:srgbClr val="33AA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830"/>
    <p:restoredTop sz="94662"/>
  </p:normalViewPr>
  <p:slideViewPr>
    <p:cSldViewPr snapToGrid="0" snapToObjects="1">
      <p:cViewPr>
        <p:scale>
          <a:sx n="107" d="100"/>
          <a:sy n="107" d="100"/>
        </p:scale>
        <p:origin x="-4216" y="50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BFBBE8-C8F0-6145-A66B-8DF1DD41976F}" type="datetimeFigureOut">
              <a:rPr lang="en-BR" smtClean="0"/>
              <a:t>17/12/23</a:t>
            </a:fld>
            <a:endParaRPr lang="en-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2D568C-38CC-9846-86DA-FC22227813BB}" type="slidenum">
              <a:rPr lang="en-BR" smtClean="0"/>
              <a:t>‹#›</a:t>
            </a:fld>
            <a:endParaRPr lang="en-BR"/>
          </a:p>
        </p:txBody>
      </p:sp>
    </p:spTree>
    <p:extLst>
      <p:ext uri="{BB962C8B-B14F-4D97-AF65-F5344CB8AC3E}">
        <p14:creationId xmlns:p14="http://schemas.microsoft.com/office/powerpoint/2010/main" val="16571375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17</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24</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26</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G</a:t>
            </a:r>
            <a:r>
              <a:rPr lang="en-US" dirty="0"/>
              <a:t>u</a:t>
            </a:r>
            <a:r>
              <a:rPr lang="en-BR" dirty="0"/>
              <a:t>ia ANS transforma G</a:t>
            </a:r>
            <a:r>
              <a:rPr lang="en-US" dirty="0"/>
              <a:t>u</a:t>
            </a:r>
            <a:r>
              <a:rPr lang="en-BR" dirty="0"/>
              <a:t>ias TISS em XML para FHIR  = caso de uso em baixo de IPS. </a:t>
            </a:r>
            <a:r>
              <a:rPr lang="en-US" dirty="0"/>
              <a:t>O</a:t>
            </a:r>
            <a:r>
              <a:rPr lang="en-BR" dirty="0"/>
              <a:t> Projeto PQDAS será apresentado a seguir no horário das 11h30 em diante.</a:t>
            </a:r>
          </a:p>
          <a:p>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41</a:t>
            </a:fld>
            <a:endParaRPr lang="en-BR"/>
          </a:p>
        </p:txBody>
      </p:sp>
    </p:spTree>
    <p:extLst>
      <p:ext uri="{BB962C8B-B14F-4D97-AF65-F5344CB8AC3E}">
        <p14:creationId xmlns:p14="http://schemas.microsoft.com/office/powerpoint/2010/main" val="2613772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BR" dirty="0"/>
              <a:t>Paula Xavier coordenadora, Robson Coordenadro de P</a:t>
            </a:r>
            <a:r>
              <a:rPr lang="en-US" dirty="0"/>
              <a:t>a</a:t>
            </a:r>
            <a:r>
              <a:rPr lang="en-BR" dirty="0"/>
              <a:t>drões, Eq Téncia – Blanda, Valter, Ligieize, Igor, E</a:t>
            </a:r>
            <a:r>
              <a:rPr lang="en-US" dirty="0"/>
              <a:t>l</a:t>
            </a:r>
            <a:r>
              <a:rPr lang="en-BR" dirty="0"/>
              <a:t>ivan, Viviane</a:t>
            </a:r>
          </a:p>
        </p:txBody>
      </p:sp>
      <p:sp>
        <p:nvSpPr>
          <p:cNvPr id="4" name="Slide Number Placeholder 3"/>
          <p:cNvSpPr>
            <a:spLocks noGrp="1"/>
          </p:cNvSpPr>
          <p:nvPr>
            <p:ph type="sldNum" sz="quarter" idx="5"/>
          </p:nvPr>
        </p:nvSpPr>
        <p:spPr/>
        <p:txBody>
          <a:bodyPr/>
          <a:lstStyle/>
          <a:p>
            <a:fld id="{02636663-6254-A74E-B309-1083EB70F8D9}" type="slidenum">
              <a:rPr lang="en-BR" smtClean="0"/>
              <a:t>44</a:t>
            </a:fld>
            <a:endParaRPr lang="en-BR"/>
          </a:p>
        </p:txBody>
      </p:sp>
    </p:spTree>
    <p:extLst>
      <p:ext uri="{BB962C8B-B14F-4D97-AF65-F5344CB8AC3E}">
        <p14:creationId xmlns:p14="http://schemas.microsoft.com/office/powerpoint/2010/main" val="3037318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7B75058-D080-F34F-8E7E-A909663E38ED}" type="datetimeFigureOut">
              <a:rPr lang="en-US" smtClean="0"/>
              <a:t>12/17/23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3CCE56-2ABF-B54E-AAEE-1031575E9644}" type="slidenum">
              <a:rPr lang="en-US" smtClean="0"/>
              <a:t>‹#›</a:t>
            </a:fld>
            <a:endParaRPr lang="en-US"/>
          </a:p>
        </p:txBody>
      </p:sp>
    </p:spTree>
    <p:extLst>
      <p:ext uri="{BB962C8B-B14F-4D97-AF65-F5344CB8AC3E}">
        <p14:creationId xmlns:p14="http://schemas.microsoft.com/office/powerpoint/2010/main" val="1475812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7B75058-D080-F34F-8E7E-A909663E38ED}" type="datetimeFigureOut">
              <a:rPr lang="en-US" smtClean="0"/>
              <a:t>12/17/23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3CCE56-2ABF-B54E-AAEE-1031575E9644}" type="slidenum">
              <a:rPr lang="en-US" smtClean="0"/>
              <a:t>‹#›</a:t>
            </a:fld>
            <a:endParaRPr lang="en-US"/>
          </a:p>
        </p:txBody>
      </p:sp>
      <p:sp>
        <p:nvSpPr>
          <p:cNvPr id="7" name="Rectangle 5"/>
          <p:cNvSpPr/>
          <p:nvPr userDrawn="1"/>
        </p:nvSpPr>
        <p:spPr>
          <a:xfrm>
            <a:off x="947894" y="1387762"/>
            <a:ext cx="790963" cy="54525"/>
          </a:xfrm>
          <a:prstGeom prst="rect">
            <a:avLst/>
          </a:prstGeom>
          <a:solidFill>
            <a:srgbClr val="1FC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13282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7B75058-D080-F34F-8E7E-A909663E38ED}" type="datetimeFigureOut">
              <a:rPr lang="en-US" smtClean="0"/>
              <a:t>12/17/23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3CCE56-2ABF-B54E-AAEE-1031575E9644}" type="slidenum">
              <a:rPr lang="en-US" smtClean="0"/>
              <a:t>‹#›</a:t>
            </a:fld>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11028773" y="5620452"/>
            <a:ext cx="1444809" cy="392112"/>
          </a:xfrm>
          <a:prstGeom prst="rect">
            <a:avLst/>
          </a:prstGeom>
        </p:spPr>
      </p:pic>
    </p:spTree>
    <p:extLst>
      <p:ext uri="{BB962C8B-B14F-4D97-AF65-F5344CB8AC3E}">
        <p14:creationId xmlns:p14="http://schemas.microsoft.com/office/powerpoint/2010/main" val="52247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16990" y="336020"/>
            <a:ext cx="1444809" cy="392112"/>
          </a:xfrm>
          <a:prstGeom prst="rect">
            <a:avLst/>
          </a:prstGeom>
        </p:spPr>
      </p:pic>
      <p:sp>
        <p:nvSpPr>
          <p:cNvPr id="2" name="Title 1"/>
          <p:cNvSpPr>
            <a:spLocks noGrp="1"/>
          </p:cNvSpPr>
          <p:nvPr>
            <p:ph type="title"/>
          </p:nvPr>
        </p:nvSpPr>
        <p:spPr>
          <a:xfrm>
            <a:off x="838200" y="365126"/>
            <a:ext cx="10515600" cy="104257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612232"/>
            <a:ext cx="10515600" cy="456473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7B75058-D080-F34F-8E7E-A909663E38ED}" type="datetimeFigureOut">
              <a:rPr lang="en-US" smtClean="0"/>
              <a:t>12/17/23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3CCE56-2ABF-B54E-AAEE-1031575E9644}" type="slidenum">
              <a:rPr lang="en-US" smtClean="0"/>
              <a:t>‹#›</a:t>
            </a:fld>
            <a:endParaRPr lang="en-US"/>
          </a:p>
        </p:txBody>
      </p:sp>
    </p:spTree>
    <p:extLst>
      <p:ext uri="{BB962C8B-B14F-4D97-AF65-F5344CB8AC3E}">
        <p14:creationId xmlns:p14="http://schemas.microsoft.com/office/powerpoint/2010/main" val="391566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16990" y="336020"/>
            <a:ext cx="1444809" cy="392112"/>
          </a:xfrm>
          <a:prstGeom prst="rect">
            <a:avLst/>
          </a:prstGeom>
        </p:spPr>
      </p:pic>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97B75058-D080-F34F-8E7E-A909663E38ED}" type="datetimeFigureOut">
              <a:rPr lang="en-US" smtClean="0"/>
              <a:t>12/17/23</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9E3CCE56-2ABF-B54E-AAEE-1031575E9644}" type="slidenum">
              <a:rPr lang="en-US" smtClean="0"/>
              <a:t>‹#›</a:t>
            </a:fld>
            <a:endParaRPr lang="en-US"/>
          </a:p>
        </p:txBody>
      </p:sp>
    </p:spTree>
    <p:extLst>
      <p:ext uri="{BB962C8B-B14F-4D97-AF65-F5344CB8AC3E}">
        <p14:creationId xmlns:p14="http://schemas.microsoft.com/office/powerpoint/2010/main" val="1175716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16990" y="336020"/>
            <a:ext cx="1444809" cy="392112"/>
          </a:xfrm>
          <a:prstGeom prst="rect">
            <a:avLst/>
          </a:prstGeom>
        </p:spPr>
      </p:pic>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97B75058-D080-F34F-8E7E-A909663E38ED}" type="datetimeFigureOut">
              <a:rPr lang="en-US" smtClean="0"/>
              <a:t>12/17/23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3CCE56-2ABF-B54E-AAEE-1031575E9644}" type="slidenum">
              <a:rPr lang="en-US" smtClean="0"/>
              <a:t>‹#›</a:t>
            </a:fld>
            <a:endParaRPr lang="en-US"/>
          </a:p>
        </p:txBody>
      </p:sp>
    </p:spTree>
    <p:extLst>
      <p:ext uri="{BB962C8B-B14F-4D97-AF65-F5344CB8AC3E}">
        <p14:creationId xmlns:p14="http://schemas.microsoft.com/office/powerpoint/2010/main" val="1271742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16990" y="336020"/>
            <a:ext cx="1444809" cy="392112"/>
          </a:xfrm>
          <a:prstGeom prst="rect">
            <a:avLst/>
          </a:prstGeom>
        </p:spPr>
      </p:pic>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97B75058-D080-F34F-8E7E-A909663E38ED}" type="datetimeFigureOut">
              <a:rPr lang="en-US" smtClean="0"/>
              <a:t>12/17/23</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9E3CCE56-2ABF-B54E-AAEE-1031575E9644}" type="slidenum">
              <a:rPr lang="en-US" smtClean="0"/>
              <a:t>‹#›</a:t>
            </a:fld>
            <a:endParaRPr lang="en-US"/>
          </a:p>
        </p:txBody>
      </p:sp>
    </p:spTree>
    <p:extLst>
      <p:ext uri="{BB962C8B-B14F-4D97-AF65-F5344CB8AC3E}">
        <p14:creationId xmlns:p14="http://schemas.microsoft.com/office/powerpoint/2010/main" val="271526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16990" y="336020"/>
            <a:ext cx="1444809" cy="392112"/>
          </a:xfrm>
          <a:prstGeom prst="rect">
            <a:avLst/>
          </a:prstGeom>
        </p:spPr>
      </p:pic>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97B75058-D080-F34F-8E7E-A909663E38ED}" type="datetimeFigureOut">
              <a:rPr lang="en-US" smtClean="0"/>
              <a:t>12/17/23</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E3CCE56-2ABF-B54E-AAEE-1031575E9644}" type="slidenum">
              <a:rPr lang="en-US" smtClean="0"/>
              <a:t>‹#›</a:t>
            </a:fld>
            <a:endParaRPr lang="en-US"/>
          </a:p>
        </p:txBody>
      </p:sp>
    </p:spTree>
    <p:extLst>
      <p:ext uri="{BB962C8B-B14F-4D97-AF65-F5344CB8AC3E}">
        <p14:creationId xmlns:p14="http://schemas.microsoft.com/office/powerpoint/2010/main" val="137034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16990" y="336020"/>
            <a:ext cx="1444809" cy="392112"/>
          </a:xfrm>
          <a:prstGeom prst="rect">
            <a:avLst/>
          </a:prstGeom>
        </p:spPr>
      </p:pic>
      <p:sp>
        <p:nvSpPr>
          <p:cNvPr id="2" name="Date Placeholder 1"/>
          <p:cNvSpPr>
            <a:spLocks noGrp="1"/>
          </p:cNvSpPr>
          <p:nvPr>
            <p:ph type="dt" sz="half" idx="10"/>
          </p:nvPr>
        </p:nvSpPr>
        <p:spPr>
          <a:xfrm>
            <a:off x="838200" y="6356350"/>
            <a:ext cx="2743200" cy="365125"/>
          </a:xfrm>
          <a:prstGeom prst="rect">
            <a:avLst/>
          </a:prstGeom>
        </p:spPr>
        <p:txBody>
          <a:bodyPr/>
          <a:lstStyle/>
          <a:p>
            <a:fld id="{97B75058-D080-F34F-8E7E-A909663E38ED}" type="datetimeFigureOut">
              <a:rPr lang="en-US" smtClean="0"/>
              <a:t>12/17/23</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9E3CCE56-2ABF-B54E-AAEE-1031575E9644}" type="slidenum">
              <a:rPr lang="en-US" smtClean="0"/>
              <a:t>‹#›</a:t>
            </a:fld>
            <a:endParaRPr lang="en-US"/>
          </a:p>
        </p:txBody>
      </p:sp>
      <p:sp>
        <p:nvSpPr>
          <p:cNvPr id="7" name="Rectangle 5"/>
          <p:cNvSpPr/>
          <p:nvPr userDrawn="1"/>
        </p:nvSpPr>
        <p:spPr>
          <a:xfrm>
            <a:off x="947894" y="1387762"/>
            <a:ext cx="790963" cy="54525"/>
          </a:xfrm>
          <a:prstGeom prst="rect">
            <a:avLst/>
          </a:prstGeom>
          <a:solidFill>
            <a:srgbClr val="1FC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9464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16990" y="336020"/>
            <a:ext cx="1444809" cy="392112"/>
          </a:xfrm>
          <a:prstGeom prst="rect">
            <a:avLst/>
          </a:prstGeom>
        </p:spPr>
      </p:pic>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97B75058-D080-F34F-8E7E-A909663E38ED}" type="datetimeFigureOut">
              <a:rPr lang="en-US" smtClean="0"/>
              <a:t>12/17/23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3CCE56-2ABF-B54E-AAEE-1031575E9644}" type="slidenum">
              <a:rPr lang="en-US" smtClean="0"/>
              <a:t>‹#›</a:t>
            </a:fld>
            <a:endParaRPr lang="en-US"/>
          </a:p>
        </p:txBody>
      </p:sp>
      <p:sp>
        <p:nvSpPr>
          <p:cNvPr id="10" name="Rectangle 5"/>
          <p:cNvSpPr/>
          <p:nvPr userDrawn="1"/>
        </p:nvSpPr>
        <p:spPr>
          <a:xfrm>
            <a:off x="947894" y="1387762"/>
            <a:ext cx="790963" cy="54525"/>
          </a:xfrm>
          <a:prstGeom prst="rect">
            <a:avLst/>
          </a:prstGeom>
          <a:solidFill>
            <a:srgbClr val="1FC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8769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416990" y="336020"/>
            <a:ext cx="1444809" cy="392112"/>
          </a:xfrm>
          <a:prstGeom prst="rect">
            <a:avLst/>
          </a:prstGeom>
        </p:spPr>
      </p:pic>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97B75058-D080-F34F-8E7E-A909663E38ED}" type="datetimeFigureOut">
              <a:rPr lang="en-US" smtClean="0"/>
              <a:t>12/17/23</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9E3CCE56-2ABF-B54E-AAEE-1031575E9644}" type="slidenum">
              <a:rPr lang="en-US" smtClean="0"/>
              <a:t>‹#›</a:t>
            </a:fld>
            <a:endParaRPr lang="en-US"/>
          </a:p>
        </p:txBody>
      </p:sp>
      <p:sp>
        <p:nvSpPr>
          <p:cNvPr id="10" name="Rectangle 5"/>
          <p:cNvSpPr/>
          <p:nvPr userDrawn="1"/>
        </p:nvSpPr>
        <p:spPr>
          <a:xfrm>
            <a:off x="947894" y="1387762"/>
            <a:ext cx="790963" cy="54525"/>
          </a:xfrm>
          <a:prstGeom prst="rect">
            <a:avLst/>
          </a:prstGeom>
          <a:solidFill>
            <a:srgbClr val="1FC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387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1542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gdhp.health/"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ips-brasil.web.app/index.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p:txBody>
          <a:bodyPr/>
          <a:lstStyle/>
          <a:p>
            <a:r>
              <a:rPr lang="pt-BR" sz="4800" dirty="0">
                <a:solidFill>
                  <a:schemeClr val="bg1"/>
                </a:solidFill>
                <a:latin typeface="Gotham Black" pitchFamily="50" charset="0"/>
              </a:rPr>
              <a:t>Promoção do Ambiente de </a:t>
            </a:r>
            <a:r>
              <a:rPr lang="pt-BR" sz="4400" dirty="0">
                <a:solidFill>
                  <a:schemeClr val="bg1"/>
                </a:solidFill>
                <a:latin typeface="Gotham Black" pitchFamily="50" charset="0"/>
              </a:rPr>
              <a:t>Interconectividade em Saúde como apoio à Implementação da Estratégia de Saúde Digital para o Brasil – IPS Brasil</a:t>
            </a:r>
            <a:endParaRPr lang="pt-BR" sz="6000" dirty="0">
              <a:solidFill>
                <a:schemeClr val="bg1"/>
              </a:solidFill>
              <a:latin typeface="Gotham Black" pitchFamily="50" charset="0"/>
            </a:endParaRPr>
          </a:p>
        </p:txBody>
      </p:sp>
      <p:sp>
        <p:nvSpPr>
          <p:cNvPr id="5" name="Subtitle 2"/>
          <p:cNvSpPr>
            <a:spLocks noGrp="1"/>
          </p:cNvSpPr>
          <p:nvPr>
            <p:ph type="subTitle" idx="1"/>
          </p:nvPr>
        </p:nvSpPr>
        <p:spPr>
          <a:xfrm>
            <a:off x="1524000" y="3959559"/>
            <a:ext cx="9144000" cy="1655762"/>
          </a:xfrm>
        </p:spPr>
        <p:txBody>
          <a:bodyPr/>
          <a:lstStyle/>
          <a:p>
            <a:r>
              <a:rPr lang="en-US" b="1" dirty="0" err="1">
                <a:solidFill>
                  <a:srgbClr val="00D1F8"/>
                </a:solidFill>
                <a:latin typeface="Verdana" charset="0"/>
                <a:ea typeface="Verdana" charset="0"/>
                <a:cs typeface="Verdana" charset="0"/>
              </a:rPr>
              <a:t>Apresentação</a:t>
            </a:r>
            <a:r>
              <a:rPr lang="en-US" b="1" dirty="0">
                <a:solidFill>
                  <a:srgbClr val="00D1F8"/>
                </a:solidFill>
                <a:latin typeface="Verdana" charset="0"/>
                <a:ea typeface="Verdana" charset="0"/>
                <a:cs typeface="Verdana" charset="0"/>
              </a:rPr>
              <a:t> </a:t>
            </a:r>
            <a:r>
              <a:rPr lang="en-US" b="1" dirty="0" err="1">
                <a:solidFill>
                  <a:srgbClr val="00D1F8"/>
                </a:solidFill>
                <a:latin typeface="Verdana" charset="0"/>
                <a:ea typeface="Verdana" charset="0"/>
                <a:cs typeface="Verdana" charset="0"/>
              </a:rPr>
              <a:t>Entrega</a:t>
            </a:r>
            <a:r>
              <a:rPr lang="en-US" b="1" dirty="0">
                <a:solidFill>
                  <a:srgbClr val="00D1F8"/>
                </a:solidFill>
                <a:latin typeface="Verdana" charset="0"/>
                <a:ea typeface="Verdana" charset="0"/>
                <a:cs typeface="Verdana" charset="0"/>
              </a:rPr>
              <a:t> </a:t>
            </a:r>
            <a:r>
              <a:rPr lang="en-US" b="1" dirty="0" err="1">
                <a:solidFill>
                  <a:srgbClr val="00D1F8"/>
                </a:solidFill>
                <a:latin typeface="Verdana" charset="0"/>
                <a:ea typeface="Verdana" charset="0"/>
                <a:cs typeface="Verdana" charset="0"/>
              </a:rPr>
              <a:t>Projeto</a:t>
            </a:r>
            <a:r>
              <a:rPr lang="en-US" b="1" dirty="0">
                <a:solidFill>
                  <a:srgbClr val="00D1F8"/>
                </a:solidFill>
                <a:latin typeface="Verdana" charset="0"/>
                <a:ea typeface="Verdana" charset="0"/>
                <a:cs typeface="Verdana" charset="0"/>
              </a:rPr>
              <a:t> </a:t>
            </a:r>
          </a:p>
          <a:p>
            <a:r>
              <a:rPr lang="en-US" b="1" dirty="0" err="1">
                <a:solidFill>
                  <a:srgbClr val="00D1F8"/>
                </a:solidFill>
                <a:latin typeface="Verdana" charset="0"/>
                <a:ea typeface="Verdana" charset="0"/>
                <a:cs typeface="Verdana" charset="0"/>
              </a:rPr>
              <a:t>Execução</a:t>
            </a:r>
            <a:r>
              <a:rPr lang="en-US" b="1" dirty="0">
                <a:solidFill>
                  <a:srgbClr val="00D1F8"/>
                </a:solidFill>
                <a:latin typeface="Verdana" charset="0"/>
                <a:ea typeface="Verdana" charset="0"/>
                <a:cs typeface="Verdana" charset="0"/>
              </a:rPr>
              <a:t> </a:t>
            </a:r>
            <a:r>
              <a:rPr lang="en-US" b="1" dirty="0" err="1">
                <a:solidFill>
                  <a:srgbClr val="00D1F8"/>
                </a:solidFill>
                <a:latin typeface="Verdana" charset="0"/>
                <a:ea typeface="Verdana" charset="0"/>
                <a:cs typeface="Verdana" charset="0"/>
              </a:rPr>
              <a:t>Ano</a:t>
            </a:r>
            <a:r>
              <a:rPr lang="en-US" b="1" dirty="0">
                <a:solidFill>
                  <a:srgbClr val="00D1F8"/>
                </a:solidFill>
                <a:latin typeface="Verdana" charset="0"/>
                <a:ea typeface="Verdana" charset="0"/>
                <a:cs typeface="Verdana" charset="0"/>
              </a:rPr>
              <a:t> 2023</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956908"/>
            <a:ext cx="1973543" cy="535607"/>
          </a:xfrm>
          <a:prstGeom prst="rect">
            <a:avLst/>
          </a:prstGeom>
        </p:spPr>
      </p:pic>
    </p:spTree>
    <p:extLst>
      <p:ext uri="{BB962C8B-B14F-4D97-AF65-F5344CB8AC3E}">
        <p14:creationId xmlns:p14="http://schemas.microsoft.com/office/powerpoint/2010/main" val="5502118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675500" y="1947983"/>
            <a:ext cx="10559185" cy="435133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fontScale="92500" lnSpcReduction="10000"/>
          </a:bodyPr>
          <a:lstStyle>
            <a:lvl1pPr marL="0" indent="0" algn="l" defTabSz="914400" rtl="0" eaLnBrk="1" latinLnBrk="0" hangingPunct="1">
              <a:lnSpc>
                <a:spcPct val="150000"/>
              </a:lnSpc>
              <a:spcBef>
                <a:spcPts val="1000"/>
              </a:spcBef>
              <a:buFontTx/>
              <a:buNone/>
              <a:defRPr sz="14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285750" indent="-285750">
              <a:lnSpc>
                <a:spcPct val="100000"/>
              </a:lnSpc>
              <a:buFont typeface="Arial" panose="020B0604020202020204" pitchFamily="34" charset="0"/>
              <a:buChar char="•"/>
            </a:pPr>
            <a:r>
              <a:rPr lang="en-US" sz="2800" dirty="0">
                <a:solidFill>
                  <a:schemeClr val="bg2">
                    <a:lumMod val="10000"/>
                  </a:schemeClr>
                </a:solidFill>
              </a:rPr>
              <a:t>Para </a:t>
            </a:r>
            <a:r>
              <a:rPr lang="en-US" sz="2800" dirty="0" err="1">
                <a:solidFill>
                  <a:schemeClr val="bg2">
                    <a:lumMod val="10000"/>
                  </a:schemeClr>
                </a:solidFill>
              </a:rPr>
              <a:t>acelerar</a:t>
            </a:r>
            <a:r>
              <a:rPr lang="en-US" sz="2800" dirty="0">
                <a:solidFill>
                  <a:schemeClr val="bg2">
                    <a:lumMod val="10000"/>
                  </a:schemeClr>
                </a:solidFill>
              </a:rPr>
              <a:t> a </a:t>
            </a:r>
            <a:r>
              <a:rPr lang="en-US" sz="2800" dirty="0" err="1">
                <a:solidFill>
                  <a:schemeClr val="bg2">
                    <a:lumMod val="10000"/>
                  </a:schemeClr>
                </a:solidFill>
              </a:rPr>
              <a:t>finalização</a:t>
            </a:r>
            <a:r>
              <a:rPr lang="en-US" sz="2800" dirty="0">
                <a:solidFill>
                  <a:schemeClr val="bg2">
                    <a:lumMod val="10000"/>
                  </a:schemeClr>
                </a:solidFill>
              </a:rPr>
              <a:t> da carga dos AMPPs,  </a:t>
            </a:r>
            <a:r>
              <a:rPr lang="en-US" sz="2800" dirty="0" err="1">
                <a:solidFill>
                  <a:schemeClr val="bg2">
                    <a:lumMod val="10000"/>
                  </a:schemeClr>
                </a:solidFill>
              </a:rPr>
              <a:t>em</a:t>
            </a:r>
            <a:r>
              <a:rPr lang="en-US" sz="2800" dirty="0">
                <a:solidFill>
                  <a:schemeClr val="bg2">
                    <a:lumMod val="10000"/>
                  </a:schemeClr>
                </a:solidFill>
              </a:rPr>
              <a:t> 23/11/2023 com a </a:t>
            </a:r>
            <a:r>
              <a:rPr lang="en-US" sz="2800" dirty="0" err="1">
                <a:solidFill>
                  <a:schemeClr val="bg2">
                    <a:lumMod val="10000"/>
                  </a:schemeClr>
                </a:solidFill>
              </a:rPr>
              <a:t>equipe</a:t>
            </a:r>
            <a:r>
              <a:rPr lang="en-US" sz="2800" dirty="0">
                <a:solidFill>
                  <a:schemeClr val="bg2">
                    <a:lumMod val="10000"/>
                  </a:schemeClr>
                </a:solidFill>
              </a:rPr>
              <a:t> do MS </a:t>
            </a:r>
            <a:r>
              <a:rPr lang="en-US" sz="2800" dirty="0" err="1">
                <a:solidFill>
                  <a:schemeClr val="bg2">
                    <a:lumMod val="10000"/>
                  </a:schemeClr>
                </a:solidFill>
              </a:rPr>
              <a:t>ficou</a:t>
            </a:r>
            <a:r>
              <a:rPr lang="en-US" sz="2800" dirty="0">
                <a:solidFill>
                  <a:schemeClr val="bg2">
                    <a:lumMod val="10000"/>
                  </a:schemeClr>
                </a:solidFill>
              </a:rPr>
              <a:t> </a:t>
            </a:r>
            <a:r>
              <a:rPr lang="en-US" sz="2800" dirty="0" err="1">
                <a:solidFill>
                  <a:schemeClr val="bg2">
                    <a:lumMod val="10000"/>
                  </a:schemeClr>
                </a:solidFill>
              </a:rPr>
              <a:t>acertado</a:t>
            </a:r>
            <a:r>
              <a:rPr lang="en-US" sz="2800" dirty="0">
                <a:solidFill>
                  <a:schemeClr val="bg2">
                    <a:lumMod val="10000"/>
                  </a:schemeClr>
                </a:solidFill>
              </a:rPr>
              <a:t>:</a:t>
            </a:r>
          </a:p>
          <a:p>
            <a:pPr marL="1743075" indent="-581025">
              <a:lnSpc>
                <a:spcPct val="100000"/>
              </a:lnSpc>
              <a:buFont typeface="Arial" panose="020B0604020202020204" pitchFamily="34" charset="0"/>
              <a:buChar char="•"/>
            </a:pPr>
            <a:r>
              <a:rPr lang="en-US" sz="2800" dirty="0" err="1">
                <a:solidFill>
                  <a:schemeClr val="bg2">
                    <a:lumMod val="10000"/>
                  </a:schemeClr>
                </a:solidFill>
              </a:rPr>
              <a:t>Equipe</a:t>
            </a:r>
            <a:r>
              <a:rPr lang="en-US" sz="2800" dirty="0">
                <a:solidFill>
                  <a:schemeClr val="bg2">
                    <a:lumMod val="10000"/>
                  </a:schemeClr>
                </a:solidFill>
              </a:rPr>
              <a:t> MS </a:t>
            </a:r>
            <a:r>
              <a:rPr lang="en-US" sz="2800" dirty="0" err="1">
                <a:solidFill>
                  <a:schemeClr val="bg2">
                    <a:lumMod val="10000"/>
                  </a:schemeClr>
                </a:solidFill>
              </a:rPr>
              <a:t>responsável</a:t>
            </a:r>
            <a:r>
              <a:rPr lang="en-US" sz="2800" dirty="0">
                <a:solidFill>
                  <a:schemeClr val="bg2">
                    <a:lumMod val="10000"/>
                  </a:schemeClr>
                </a:solidFill>
              </a:rPr>
              <a:t> carga dos AMPPs de </a:t>
            </a:r>
            <a:r>
              <a:rPr lang="pt-BR" sz="2800" dirty="0">
                <a:solidFill>
                  <a:schemeClr val="bg2">
                    <a:lumMod val="10000"/>
                  </a:schemeClr>
                </a:solidFill>
              </a:rPr>
              <a:t>substância única e administração via oral a partir da planilha</a:t>
            </a:r>
          </a:p>
          <a:p>
            <a:pPr marL="1743075" indent="-581025">
              <a:lnSpc>
                <a:spcPct val="100000"/>
              </a:lnSpc>
              <a:buFont typeface="Arial" panose="020B0604020202020204" pitchFamily="34" charset="0"/>
              <a:buChar char="•"/>
            </a:pPr>
            <a:r>
              <a:rPr lang="pt-BR" sz="2800" dirty="0">
                <a:solidFill>
                  <a:schemeClr val="bg2">
                    <a:lumMod val="10000"/>
                  </a:schemeClr>
                </a:solidFill>
              </a:rPr>
              <a:t>Equipe HSL responsável pela carga dos medicamentos compostos e injetáveis ficarão com a equipe do HSL na inserção manual para o portal OBM. </a:t>
            </a:r>
          </a:p>
          <a:p>
            <a:pPr marL="1743075" indent="-581025">
              <a:lnSpc>
                <a:spcPct val="100000"/>
              </a:lnSpc>
              <a:buFont typeface="Arial" panose="020B0604020202020204" pitchFamily="34" charset="0"/>
              <a:buChar char="•"/>
            </a:pPr>
            <a:endParaRPr lang="en-US" sz="2000" dirty="0">
              <a:solidFill>
                <a:schemeClr val="bg2">
                  <a:lumMod val="10000"/>
                </a:schemeClr>
              </a:solidFill>
            </a:endParaRPr>
          </a:p>
          <a:p>
            <a:r>
              <a:rPr lang="en-US" b="1" kern="1200" dirty="0">
                <a:solidFill>
                  <a:schemeClr val="bg2">
                    <a:lumMod val="10000"/>
                  </a:schemeClr>
                </a:solidFill>
              </a:rPr>
              <a:t> </a:t>
            </a:r>
            <a:endParaRPr lang="en-US" kern="1200" dirty="0">
              <a:solidFill>
                <a:schemeClr val="bg2">
                  <a:lumMod val="10000"/>
                </a:schemeClr>
              </a:solidFill>
            </a:endParaRPr>
          </a:p>
          <a:p>
            <a:endParaRPr lang="en-US" kern="1200" dirty="0">
              <a:solidFill>
                <a:schemeClr val="bg2">
                  <a:lumMod val="10000"/>
                </a:schemeClr>
              </a:solidFill>
            </a:endParaRPr>
          </a:p>
        </p:txBody>
      </p:sp>
      <p:sp>
        <p:nvSpPr>
          <p:cNvPr id="5" name="Title 1"/>
          <p:cNvSpPr>
            <a:spLocks noGrp="1"/>
          </p:cNvSpPr>
          <p:nvPr/>
        </p:nvSpPr>
        <p:spPr>
          <a:xfrm>
            <a:off x="675500" y="145281"/>
            <a:ext cx="9669227"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pt-BR" sz="2400" dirty="0"/>
              <a:t>Atividade 1.4 – Atualizar a OBM com o elenco de medicamentos da lista Hórus e respectivos produtos medicinais conforme base da CMED atualizada até maio/23 </a:t>
            </a:r>
            <a:endParaRPr lang="en-US" sz="2400" kern="1200" dirty="0"/>
          </a:p>
        </p:txBody>
      </p:sp>
    </p:spTree>
    <p:extLst>
      <p:ext uri="{BB962C8B-B14F-4D97-AF65-F5344CB8AC3E}">
        <p14:creationId xmlns:p14="http://schemas.microsoft.com/office/powerpoint/2010/main" val="3995020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B5B596C-0424-329F-D0E3-984A207E1115}"/>
              </a:ext>
            </a:extLst>
          </p:cNvPr>
          <p:cNvGraphicFramePr>
            <a:graphicFrameLocks noGrp="1"/>
          </p:cNvGraphicFramePr>
          <p:nvPr/>
        </p:nvGraphicFramePr>
        <p:xfrm>
          <a:off x="838200" y="1854200"/>
          <a:ext cx="10515597" cy="3152717"/>
        </p:xfrm>
        <a:graphic>
          <a:graphicData uri="http://schemas.openxmlformats.org/drawingml/2006/table">
            <a:tbl>
              <a:tblPr>
                <a:tableStyleId>{5C22544A-7EE6-4342-B048-85BDC9FD1C3A}</a:tableStyleId>
              </a:tblPr>
              <a:tblGrid>
                <a:gridCol w="655537">
                  <a:extLst>
                    <a:ext uri="{9D8B030D-6E8A-4147-A177-3AD203B41FA5}">
                      <a16:colId xmlns:a16="http://schemas.microsoft.com/office/drawing/2014/main" val="1272996850"/>
                    </a:ext>
                  </a:extLst>
                </a:gridCol>
                <a:gridCol w="655537">
                  <a:extLst>
                    <a:ext uri="{9D8B030D-6E8A-4147-A177-3AD203B41FA5}">
                      <a16:colId xmlns:a16="http://schemas.microsoft.com/office/drawing/2014/main" val="2644620798"/>
                    </a:ext>
                  </a:extLst>
                </a:gridCol>
                <a:gridCol w="655537">
                  <a:extLst>
                    <a:ext uri="{9D8B030D-6E8A-4147-A177-3AD203B41FA5}">
                      <a16:colId xmlns:a16="http://schemas.microsoft.com/office/drawing/2014/main" val="2826330077"/>
                    </a:ext>
                  </a:extLst>
                </a:gridCol>
                <a:gridCol w="657992">
                  <a:extLst>
                    <a:ext uri="{9D8B030D-6E8A-4147-A177-3AD203B41FA5}">
                      <a16:colId xmlns:a16="http://schemas.microsoft.com/office/drawing/2014/main" val="549485469"/>
                    </a:ext>
                  </a:extLst>
                </a:gridCol>
                <a:gridCol w="657992">
                  <a:extLst>
                    <a:ext uri="{9D8B030D-6E8A-4147-A177-3AD203B41FA5}">
                      <a16:colId xmlns:a16="http://schemas.microsoft.com/office/drawing/2014/main" val="1407552040"/>
                    </a:ext>
                  </a:extLst>
                </a:gridCol>
                <a:gridCol w="657992">
                  <a:extLst>
                    <a:ext uri="{9D8B030D-6E8A-4147-A177-3AD203B41FA5}">
                      <a16:colId xmlns:a16="http://schemas.microsoft.com/office/drawing/2014/main" val="3034828312"/>
                    </a:ext>
                  </a:extLst>
                </a:gridCol>
                <a:gridCol w="657992">
                  <a:extLst>
                    <a:ext uri="{9D8B030D-6E8A-4147-A177-3AD203B41FA5}">
                      <a16:colId xmlns:a16="http://schemas.microsoft.com/office/drawing/2014/main" val="553369944"/>
                    </a:ext>
                  </a:extLst>
                </a:gridCol>
                <a:gridCol w="657992">
                  <a:extLst>
                    <a:ext uri="{9D8B030D-6E8A-4147-A177-3AD203B41FA5}">
                      <a16:colId xmlns:a16="http://schemas.microsoft.com/office/drawing/2014/main" val="1703249759"/>
                    </a:ext>
                  </a:extLst>
                </a:gridCol>
                <a:gridCol w="657992">
                  <a:extLst>
                    <a:ext uri="{9D8B030D-6E8A-4147-A177-3AD203B41FA5}">
                      <a16:colId xmlns:a16="http://schemas.microsoft.com/office/drawing/2014/main" val="2177475842"/>
                    </a:ext>
                  </a:extLst>
                </a:gridCol>
                <a:gridCol w="655537">
                  <a:extLst>
                    <a:ext uri="{9D8B030D-6E8A-4147-A177-3AD203B41FA5}">
                      <a16:colId xmlns:a16="http://schemas.microsoft.com/office/drawing/2014/main" val="1149506104"/>
                    </a:ext>
                  </a:extLst>
                </a:gridCol>
                <a:gridCol w="657992">
                  <a:extLst>
                    <a:ext uri="{9D8B030D-6E8A-4147-A177-3AD203B41FA5}">
                      <a16:colId xmlns:a16="http://schemas.microsoft.com/office/drawing/2014/main" val="2182895270"/>
                    </a:ext>
                  </a:extLst>
                </a:gridCol>
                <a:gridCol w="657992">
                  <a:extLst>
                    <a:ext uri="{9D8B030D-6E8A-4147-A177-3AD203B41FA5}">
                      <a16:colId xmlns:a16="http://schemas.microsoft.com/office/drawing/2014/main" val="2581533524"/>
                    </a:ext>
                  </a:extLst>
                </a:gridCol>
                <a:gridCol w="655537">
                  <a:extLst>
                    <a:ext uri="{9D8B030D-6E8A-4147-A177-3AD203B41FA5}">
                      <a16:colId xmlns:a16="http://schemas.microsoft.com/office/drawing/2014/main" val="2783358286"/>
                    </a:ext>
                  </a:extLst>
                </a:gridCol>
                <a:gridCol w="657992">
                  <a:extLst>
                    <a:ext uri="{9D8B030D-6E8A-4147-A177-3AD203B41FA5}">
                      <a16:colId xmlns:a16="http://schemas.microsoft.com/office/drawing/2014/main" val="832915131"/>
                    </a:ext>
                  </a:extLst>
                </a:gridCol>
                <a:gridCol w="657992">
                  <a:extLst>
                    <a:ext uri="{9D8B030D-6E8A-4147-A177-3AD203B41FA5}">
                      <a16:colId xmlns:a16="http://schemas.microsoft.com/office/drawing/2014/main" val="2159458026"/>
                    </a:ext>
                  </a:extLst>
                </a:gridCol>
                <a:gridCol w="657992">
                  <a:extLst>
                    <a:ext uri="{9D8B030D-6E8A-4147-A177-3AD203B41FA5}">
                      <a16:colId xmlns:a16="http://schemas.microsoft.com/office/drawing/2014/main" val="1462247576"/>
                    </a:ext>
                  </a:extLst>
                </a:gridCol>
              </a:tblGrid>
              <a:tr h="235424">
                <a:tc gridSpan="13">
                  <a:txBody>
                    <a:bodyPr/>
                    <a:lstStyle/>
                    <a:p>
                      <a:pPr algn="ctr" fontAlgn="b"/>
                      <a:r>
                        <a:rPr lang="en-US" sz="1400" u="none" strike="noStrike" dirty="0">
                          <a:effectLst/>
                        </a:rPr>
                        <a:t>MONITORAMENTO  CARGA PORTAL  OBM  A PARTIR DO HORUS</a:t>
                      </a:r>
                      <a:endParaRPr lang="en-US" sz="1400" b="0" i="0" u="none" strike="noStrike" dirty="0">
                        <a:solidFill>
                          <a:srgbClr val="000000"/>
                        </a:solidFill>
                        <a:effectLst/>
                        <a:latin typeface="Calibri" panose="020F0502020204030204" pitchFamily="34" charset="0"/>
                      </a:endParaRPr>
                    </a:p>
                  </a:txBody>
                  <a:tcPr marL="0" marR="0" marT="0" marB="0" anchor="b"/>
                </a:tc>
                <a:tc hMerge="1">
                  <a:txBody>
                    <a:bodyPr/>
                    <a:lstStyle/>
                    <a:p>
                      <a:endParaRPr lang="en-BR"/>
                    </a:p>
                  </a:txBody>
                  <a:tcPr/>
                </a:tc>
                <a:tc hMerge="1">
                  <a:txBody>
                    <a:bodyPr/>
                    <a:lstStyle/>
                    <a:p>
                      <a:endParaRPr lang="en-BR"/>
                    </a:p>
                  </a:txBody>
                  <a:tcPr/>
                </a:tc>
                <a:tc hMerge="1">
                  <a:txBody>
                    <a:bodyPr/>
                    <a:lstStyle/>
                    <a:p>
                      <a:endParaRPr lang="en-BR"/>
                    </a:p>
                  </a:txBody>
                  <a:tcPr/>
                </a:tc>
                <a:tc hMerge="1">
                  <a:txBody>
                    <a:bodyPr/>
                    <a:lstStyle/>
                    <a:p>
                      <a:endParaRPr lang="en-BR"/>
                    </a:p>
                  </a:txBody>
                  <a:tcPr/>
                </a:tc>
                <a:tc hMerge="1">
                  <a:txBody>
                    <a:bodyPr/>
                    <a:lstStyle/>
                    <a:p>
                      <a:endParaRPr lang="en-BR"/>
                    </a:p>
                  </a:txBody>
                  <a:tcPr/>
                </a:tc>
                <a:tc hMerge="1">
                  <a:txBody>
                    <a:bodyPr/>
                    <a:lstStyle/>
                    <a:p>
                      <a:endParaRPr lang="en-BR"/>
                    </a:p>
                  </a:txBody>
                  <a:tcPr/>
                </a:tc>
                <a:tc hMerge="1">
                  <a:txBody>
                    <a:bodyPr/>
                    <a:lstStyle/>
                    <a:p>
                      <a:endParaRPr lang="en-BR"/>
                    </a:p>
                  </a:txBody>
                  <a:tcPr/>
                </a:tc>
                <a:tc hMerge="1">
                  <a:txBody>
                    <a:bodyPr/>
                    <a:lstStyle/>
                    <a:p>
                      <a:endParaRPr lang="en-BR"/>
                    </a:p>
                  </a:txBody>
                  <a:tcPr/>
                </a:tc>
                <a:tc hMerge="1">
                  <a:txBody>
                    <a:bodyPr/>
                    <a:lstStyle/>
                    <a:p>
                      <a:endParaRPr lang="en-BR"/>
                    </a:p>
                  </a:txBody>
                  <a:tcPr/>
                </a:tc>
                <a:tc hMerge="1">
                  <a:txBody>
                    <a:bodyPr/>
                    <a:lstStyle/>
                    <a:p>
                      <a:endParaRPr lang="en-BR"/>
                    </a:p>
                  </a:txBody>
                  <a:tcPr/>
                </a:tc>
                <a:tc hMerge="1">
                  <a:txBody>
                    <a:bodyPr/>
                    <a:lstStyle/>
                    <a:p>
                      <a:endParaRPr lang="en-BR"/>
                    </a:p>
                  </a:txBody>
                  <a:tcPr/>
                </a:tc>
                <a:tc hMerge="1">
                  <a:txBody>
                    <a:bodyPr/>
                    <a:lstStyle/>
                    <a:p>
                      <a:endParaRPr lang="en-BR"/>
                    </a:p>
                  </a:txBody>
                  <a:tcPr/>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682912881"/>
                  </a:ext>
                </a:extLst>
              </a:tr>
              <a:tr h="156949">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240930777"/>
                  </a:ext>
                </a:extLst>
              </a:tr>
              <a:tr h="500276">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900" u="none" strike="noStrike">
                          <a:effectLst/>
                        </a:rPr>
                        <a:t>HORUS</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900" u="none" strike="noStrike">
                          <a:effectLst/>
                        </a:rPr>
                        <a:t>VTM incluir</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900" u="none" strike="noStrike">
                          <a:effectLst/>
                        </a:rPr>
                        <a:t>VTM incluídos PORTAL</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US" sz="900" u="none" strike="noStrike" dirty="0">
                          <a:effectLst/>
                        </a:rPr>
                        <a:t>VMP </a:t>
                      </a:r>
                      <a:r>
                        <a:rPr lang="en-US" sz="900" u="none" strike="noStrike" dirty="0" err="1">
                          <a:effectLst/>
                        </a:rPr>
                        <a:t>incluir</a:t>
                      </a:r>
                      <a:r>
                        <a:rPr lang="en-US" sz="900" u="none" strike="noStrike" dirty="0">
                          <a:effectLst/>
                        </a:rPr>
                        <a:t> Portal</a:t>
                      </a:r>
                      <a:endParaRPr lang="en-US" sz="9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US" sz="900" u="none" strike="noStrike" dirty="0">
                          <a:effectLst/>
                        </a:rPr>
                        <a:t>VMP </a:t>
                      </a:r>
                      <a:r>
                        <a:rPr lang="en-US" sz="900" u="none" strike="noStrike" dirty="0" err="1">
                          <a:effectLst/>
                        </a:rPr>
                        <a:t>incluídos</a:t>
                      </a:r>
                      <a:r>
                        <a:rPr lang="en-US" sz="900" u="none" strike="noStrike" dirty="0">
                          <a:effectLst/>
                        </a:rPr>
                        <a:t> no Portal</a:t>
                      </a:r>
                      <a:endParaRPr lang="en-US" sz="900" b="0" i="0" u="none" strike="noStrike" dirty="0">
                        <a:solidFill>
                          <a:srgbClr val="000000"/>
                        </a:solidFill>
                        <a:effectLst/>
                        <a:latin typeface="Calibri" panose="020F0502020204030204" pitchFamily="34" charset="0"/>
                      </a:endParaRPr>
                    </a:p>
                  </a:txBody>
                  <a:tcPr marL="0" marR="0" marT="0" marB="0" anchor="b"/>
                </a:tc>
                <a:tc>
                  <a:txBody>
                    <a:bodyPr/>
                    <a:lstStyle/>
                    <a:p>
                      <a:pPr algn="l" fontAlgn="t"/>
                      <a:r>
                        <a:rPr lang="en-US" sz="900" u="none" strike="noStrike" dirty="0">
                          <a:effectLst/>
                        </a:rPr>
                        <a:t>% VMPs </a:t>
                      </a:r>
                      <a:r>
                        <a:rPr lang="en-US" sz="900" u="none" strike="noStrike" dirty="0" err="1">
                          <a:effectLst/>
                        </a:rPr>
                        <a:t>incluídos</a:t>
                      </a:r>
                      <a:r>
                        <a:rPr lang="en-US" sz="900" u="none" strike="noStrike" dirty="0">
                          <a:effectLst/>
                        </a:rPr>
                        <a:t> no portal</a:t>
                      </a:r>
                      <a:endParaRPr lang="en-US" sz="900" b="0" i="0" u="none" strike="noStrike" dirty="0">
                        <a:solidFill>
                          <a:srgbClr val="000000"/>
                        </a:solidFill>
                        <a:effectLst/>
                        <a:latin typeface="Calibri" panose="020F0502020204030204" pitchFamily="34" charset="0"/>
                      </a:endParaRPr>
                    </a:p>
                  </a:txBody>
                  <a:tcPr marL="0" marR="0" marT="0" marB="0"/>
                </a:tc>
                <a:tc>
                  <a:txBody>
                    <a:bodyPr/>
                    <a:lstStyle/>
                    <a:p>
                      <a:pPr algn="l" fontAlgn="t"/>
                      <a:r>
                        <a:rPr lang="en-US" sz="900" u="none" strike="noStrike">
                          <a:effectLst/>
                        </a:rPr>
                        <a:t>VMPP incluídos Portal</a:t>
                      </a:r>
                      <a:endParaRPr lang="en-US" sz="900" b="0" i="0" u="none" strike="noStrike">
                        <a:solidFill>
                          <a:srgbClr val="000000"/>
                        </a:solidFill>
                        <a:effectLst/>
                        <a:latin typeface="Calibri" panose="020F0502020204030204" pitchFamily="34" charset="0"/>
                      </a:endParaRPr>
                    </a:p>
                  </a:txBody>
                  <a:tcPr marL="0" marR="0" marT="0" marB="0"/>
                </a:tc>
                <a:tc>
                  <a:txBody>
                    <a:bodyPr/>
                    <a:lstStyle/>
                    <a:p>
                      <a:pPr algn="l" fontAlgn="t"/>
                      <a:r>
                        <a:rPr lang="en-US" sz="900" u="none" strike="noStrike">
                          <a:effectLst/>
                        </a:rPr>
                        <a:t>% VMPPs incluídos no portal</a:t>
                      </a:r>
                      <a:endParaRPr lang="en-US" sz="900" b="0" i="0" u="none" strike="noStrike">
                        <a:solidFill>
                          <a:srgbClr val="000000"/>
                        </a:solidFill>
                        <a:effectLst/>
                        <a:latin typeface="Calibri" panose="020F0502020204030204" pitchFamily="34" charset="0"/>
                      </a:endParaRPr>
                    </a:p>
                  </a:txBody>
                  <a:tcPr marL="0" marR="0" marT="0" marB="0"/>
                </a:tc>
                <a:tc>
                  <a:txBody>
                    <a:bodyPr/>
                    <a:lstStyle/>
                    <a:p>
                      <a:pPr algn="l" fontAlgn="ctr"/>
                      <a:r>
                        <a:rPr lang="en-US" sz="900" u="none" strike="noStrike">
                          <a:effectLst/>
                        </a:rPr>
                        <a:t>AMP Incluir</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l" fontAlgn="t"/>
                      <a:r>
                        <a:rPr lang="en-US" sz="900" u="none" strike="noStrike">
                          <a:effectLst/>
                        </a:rPr>
                        <a:t>AMP incluídos Portal</a:t>
                      </a:r>
                      <a:endParaRPr lang="en-US" sz="900" b="0" i="0" u="none" strike="noStrike">
                        <a:solidFill>
                          <a:srgbClr val="000000"/>
                        </a:solidFill>
                        <a:effectLst/>
                        <a:latin typeface="Calibri" panose="020F0502020204030204" pitchFamily="34" charset="0"/>
                      </a:endParaRPr>
                    </a:p>
                  </a:txBody>
                  <a:tcPr marL="0" marR="0" marT="0" marB="0"/>
                </a:tc>
                <a:tc>
                  <a:txBody>
                    <a:bodyPr/>
                    <a:lstStyle/>
                    <a:p>
                      <a:pPr algn="l" fontAlgn="t"/>
                      <a:r>
                        <a:rPr lang="en-US" sz="900" u="none" strike="noStrike">
                          <a:effectLst/>
                        </a:rPr>
                        <a:t>% AMPs incluídos no portal</a:t>
                      </a:r>
                      <a:endParaRPr lang="en-US" sz="900" b="0" i="0" u="none" strike="noStrike">
                        <a:solidFill>
                          <a:srgbClr val="000000"/>
                        </a:solidFill>
                        <a:effectLst/>
                        <a:latin typeface="Calibri" panose="020F0502020204030204" pitchFamily="34" charset="0"/>
                      </a:endParaRPr>
                    </a:p>
                  </a:txBody>
                  <a:tcPr marL="0" marR="0" marT="0" marB="0"/>
                </a:tc>
                <a:tc>
                  <a:txBody>
                    <a:bodyPr/>
                    <a:lstStyle/>
                    <a:p>
                      <a:pPr algn="l" fontAlgn="ctr"/>
                      <a:r>
                        <a:rPr lang="en-US" sz="900" u="none" strike="noStrike">
                          <a:effectLst/>
                        </a:rPr>
                        <a:t>AMPP incluir</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en-US" sz="900" u="none" strike="noStrike">
                          <a:effectLst/>
                        </a:rPr>
                        <a:t>AMPP incluidos no portal</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en-US" sz="900" u="none" strike="noStrike">
                          <a:effectLst/>
                        </a:rPr>
                        <a:t>% AMPP incluidos no portal</a:t>
                      </a:r>
                      <a:endParaRPr lang="en-US" sz="900" b="0" i="0" u="none" strike="noStrike">
                        <a:solidFill>
                          <a:srgbClr val="000000"/>
                        </a:solidFill>
                        <a:effectLst/>
                        <a:latin typeface="Calibri" panose="020F0502020204030204" pitchFamily="34" charset="0"/>
                      </a:endParaRPr>
                    </a:p>
                  </a:txBody>
                  <a:tcPr marL="0" marR="0" marT="0" marB="0" anchor="ctr"/>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133838796"/>
                  </a:ext>
                </a:extLst>
              </a:tr>
              <a:tr h="156949">
                <a:tc>
                  <a:txBody>
                    <a:bodyPr/>
                    <a:lstStyle/>
                    <a:p>
                      <a:pPr algn="l" fontAlgn="b"/>
                      <a:r>
                        <a:rPr lang="en-US" sz="900" u="none" strike="noStrike">
                          <a:effectLst/>
                        </a:rPr>
                        <a:t>MARCO 23 </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4799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11</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25</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dirty="0">
                          <a:effectLst/>
                        </a:rPr>
                        <a:t> </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292</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292</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60184727"/>
                  </a:ext>
                </a:extLst>
              </a:tr>
              <a:tr h="156949">
                <a:tc>
                  <a:txBody>
                    <a:bodyPr/>
                    <a:lstStyle/>
                    <a:p>
                      <a:pPr algn="l" fontAlgn="b"/>
                      <a:r>
                        <a:rPr lang="en-US" sz="900" u="none" strike="noStrike">
                          <a:effectLst/>
                        </a:rPr>
                        <a:t>ABRIL 23 </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4799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93</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93</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dirty="0">
                          <a:effectLst/>
                        </a:rPr>
                        <a:t> </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650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596</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68442103"/>
                  </a:ext>
                </a:extLst>
              </a:tr>
              <a:tr h="156949">
                <a:tc>
                  <a:txBody>
                    <a:bodyPr/>
                    <a:lstStyle/>
                    <a:p>
                      <a:pPr algn="l" fontAlgn="b"/>
                      <a:r>
                        <a:rPr lang="en-US" sz="900" u="none" strike="noStrike">
                          <a:effectLst/>
                        </a:rPr>
                        <a:t>MAIO 23</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4799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184</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79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dirty="0">
                          <a:effectLst/>
                        </a:rPr>
                        <a:t> </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1702</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4084</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46038381"/>
                  </a:ext>
                </a:extLst>
              </a:tr>
              <a:tr h="156949">
                <a:tc>
                  <a:txBody>
                    <a:bodyPr/>
                    <a:lstStyle/>
                    <a:p>
                      <a:pPr algn="l" fontAlgn="b"/>
                      <a:r>
                        <a:rPr lang="en-US" sz="900" u="none" strike="noStrike">
                          <a:effectLst/>
                        </a:rPr>
                        <a:t>JUNHO 23</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4799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61</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dirty="0">
                          <a:effectLst/>
                        </a:rPr>
                        <a:t> </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612</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1729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96765492"/>
                  </a:ext>
                </a:extLst>
              </a:tr>
              <a:tr h="156949">
                <a:tc>
                  <a:txBody>
                    <a:bodyPr/>
                    <a:lstStyle/>
                    <a:p>
                      <a:pPr algn="l" fontAlgn="b"/>
                      <a:r>
                        <a:rPr lang="en-US" sz="900" u="none" strike="noStrike">
                          <a:effectLst/>
                        </a:rPr>
                        <a:t>JULHO 23</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4799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213</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471</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50%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1287</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dirty="0">
                          <a:effectLst/>
                        </a:rPr>
                        <a:t>50%</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850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1223</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004171732"/>
                  </a:ext>
                </a:extLst>
              </a:tr>
              <a:tr h="156949">
                <a:tc>
                  <a:txBody>
                    <a:bodyPr/>
                    <a:lstStyle/>
                    <a:p>
                      <a:pPr algn="l" fontAlgn="b"/>
                      <a:r>
                        <a:rPr lang="en-US" sz="900" u="none" strike="noStrike">
                          <a:effectLst/>
                        </a:rPr>
                        <a:t>AGOSTO 23</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4799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277</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177</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177</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932</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36%</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dirty="0">
                          <a:effectLst/>
                        </a:rPr>
                        <a:t>1966</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1779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374943762"/>
                  </a:ext>
                </a:extLst>
              </a:tr>
              <a:tr h="282509">
                <a:tc>
                  <a:txBody>
                    <a:bodyPr/>
                    <a:lstStyle/>
                    <a:p>
                      <a:pPr algn="l" fontAlgn="b"/>
                      <a:r>
                        <a:rPr lang="en-US" sz="900" u="none" strike="noStrike">
                          <a:effectLst/>
                        </a:rPr>
                        <a:t>SETEMBRO 23</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209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209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22%</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12</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1500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25%</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86815567"/>
                  </a:ext>
                </a:extLst>
              </a:tr>
              <a:tr h="156949">
                <a:tc>
                  <a:txBody>
                    <a:bodyPr/>
                    <a:lstStyle/>
                    <a:p>
                      <a:pPr algn="l" fontAlgn="b"/>
                      <a:r>
                        <a:rPr lang="en-US" sz="900" u="none" strike="noStrike">
                          <a:effectLst/>
                        </a:rPr>
                        <a:t>OUTUBRO 23</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66</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66</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7%</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156</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6%</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2793</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46%</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1800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2489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24%</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467737048"/>
                  </a:ext>
                </a:extLst>
              </a:tr>
              <a:tr h="282509">
                <a:tc>
                  <a:txBody>
                    <a:bodyPr/>
                    <a:lstStyle/>
                    <a:p>
                      <a:pPr algn="l" fontAlgn="b"/>
                      <a:r>
                        <a:rPr lang="en-US" sz="900" u="none" strike="noStrike">
                          <a:effectLst/>
                        </a:rPr>
                        <a:t>NOVMEBRO 23</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dirty="0">
                          <a:effectLst/>
                        </a:rPr>
                        <a:t>2%</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206</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8%</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dirty="0">
                          <a:effectLst/>
                        </a:rPr>
                        <a:t> </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745</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2694</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26%</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826997709"/>
                  </a:ext>
                </a:extLst>
              </a:tr>
              <a:tr h="282509">
                <a:tc>
                  <a:txBody>
                    <a:bodyPr/>
                    <a:lstStyle/>
                    <a:p>
                      <a:pPr algn="l" fontAlgn="b"/>
                      <a:r>
                        <a:rPr lang="en-US" sz="900" u="none" strike="noStrike">
                          <a:effectLst/>
                        </a:rPr>
                        <a:t>DEZEMBRO 23</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dirty="0">
                          <a:effectLst/>
                        </a:rPr>
                        <a:t> </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r>
                        <a:rPr lang="en-BR" sz="900" u="none" strike="noStrike">
                          <a:effectLst/>
                        </a:rPr>
                        <a:t> </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787518313"/>
                  </a:ext>
                </a:extLst>
              </a:tr>
              <a:tr h="156949">
                <a:tc>
                  <a:txBody>
                    <a:bodyPr/>
                    <a:lstStyle/>
                    <a:p>
                      <a:pPr algn="l" fontAlgn="b"/>
                      <a:r>
                        <a:rPr lang="en-US" sz="900" u="none" strike="noStrike">
                          <a:effectLst/>
                        </a:rPr>
                        <a:t>TOTAIS</a:t>
                      </a:r>
                      <a:endParaRPr lang="en-US"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4799</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277</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277</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942</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942</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100%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2593</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100%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6072</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dirty="0">
                          <a:effectLst/>
                        </a:rPr>
                        <a:t>6072</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dirty="0">
                          <a:effectLst/>
                        </a:rPr>
                        <a:t>100%</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dirty="0">
                          <a:effectLst/>
                        </a:rPr>
                        <a:t>10469</a:t>
                      </a:r>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5183</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en-BR" sz="900" u="none" strike="noStrike">
                          <a:effectLst/>
                        </a:rPr>
                        <a:t>50%</a:t>
                      </a:r>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224866681"/>
                  </a:ext>
                </a:extLst>
              </a:tr>
              <a:tr h="156949">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dirty="0">
                        <a:solidFill>
                          <a:srgbClr val="000000"/>
                        </a:solidFill>
                        <a:effectLst/>
                        <a:latin typeface="Calibri" panose="020F0502020204030204" pitchFamily="34" charset="0"/>
                      </a:endParaRPr>
                    </a:p>
                  </a:txBody>
                  <a:tcPr marL="0" marR="0" marT="0" marB="0" anchor="b"/>
                </a:tc>
                <a:tc>
                  <a:txBody>
                    <a:bodyPr/>
                    <a:lstStyle/>
                    <a:p>
                      <a:pPr algn="l" fontAlgn="b"/>
                      <a:endParaRPr lang="en-BR" sz="9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801714215"/>
                  </a:ext>
                </a:extLst>
              </a:tr>
            </a:tbl>
          </a:graphicData>
        </a:graphic>
      </p:graphicFrame>
      <p:sp>
        <p:nvSpPr>
          <p:cNvPr id="3" name="TextBox 2">
            <a:extLst>
              <a:ext uri="{FF2B5EF4-FFF2-40B4-BE49-F238E27FC236}">
                <a16:creationId xmlns:a16="http://schemas.microsoft.com/office/drawing/2014/main" id="{F3EC8BC0-B4FB-9E2F-C76E-E8189E2AE374}"/>
              </a:ext>
            </a:extLst>
          </p:cNvPr>
          <p:cNvSpPr txBox="1"/>
          <p:nvPr/>
        </p:nvSpPr>
        <p:spPr>
          <a:xfrm>
            <a:off x="3208149" y="790414"/>
            <a:ext cx="3326232" cy="369332"/>
          </a:xfrm>
          <a:prstGeom prst="rect">
            <a:avLst/>
          </a:prstGeom>
          <a:noFill/>
        </p:spPr>
        <p:txBody>
          <a:bodyPr wrap="none" rtlCol="0">
            <a:spAutoFit/>
          </a:bodyPr>
          <a:lstStyle/>
          <a:p>
            <a:r>
              <a:rPr lang="en-BR" dirty="0"/>
              <a:t>Precisamos apresentar esta aqui..</a:t>
            </a:r>
          </a:p>
        </p:txBody>
      </p:sp>
    </p:spTree>
    <p:extLst>
      <p:ext uri="{BB962C8B-B14F-4D97-AF65-F5344CB8AC3E}">
        <p14:creationId xmlns:p14="http://schemas.microsoft.com/office/powerpoint/2010/main" val="3711462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78096-92B4-1078-B56F-4A3AA522C43C}"/>
              </a:ext>
            </a:extLst>
          </p:cNvPr>
          <p:cNvSpPr>
            <a:spLocks noGrp="1"/>
          </p:cNvSpPr>
          <p:nvPr>
            <p:ph type="title"/>
          </p:nvPr>
        </p:nvSpPr>
        <p:spPr>
          <a:xfrm>
            <a:off x="2551387" y="133897"/>
            <a:ext cx="10515600" cy="1325563"/>
          </a:xfrm>
        </p:spPr>
        <p:txBody>
          <a:bodyPr>
            <a:normAutofit/>
          </a:bodyPr>
          <a:lstStyle/>
          <a:p>
            <a:r>
              <a:rPr lang="en-BR" dirty="0"/>
              <a:t>A história do Sumário Internacional do Paciente</a:t>
            </a:r>
          </a:p>
        </p:txBody>
      </p:sp>
      <p:sp>
        <p:nvSpPr>
          <p:cNvPr id="5" name="Content Placeholder 4">
            <a:extLst>
              <a:ext uri="{FF2B5EF4-FFF2-40B4-BE49-F238E27FC236}">
                <a16:creationId xmlns:a16="http://schemas.microsoft.com/office/drawing/2014/main" id="{2F068FF1-4822-33EC-2026-A91E54E7F92D}"/>
              </a:ext>
            </a:extLst>
          </p:cNvPr>
          <p:cNvSpPr>
            <a:spLocks noGrp="1"/>
          </p:cNvSpPr>
          <p:nvPr>
            <p:ph idx="1"/>
          </p:nvPr>
        </p:nvSpPr>
        <p:spPr>
          <a:xfrm>
            <a:off x="691056" y="2506662"/>
            <a:ext cx="10515600" cy="4351338"/>
          </a:xfrm>
        </p:spPr>
        <p:txBody>
          <a:bodyPr>
            <a:normAutofit/>
          </a:bodyPr>
          <a:lstStyle/>
          <a:p>
            <a:r>
              <a:rPr lang="en-BR" sz="3200" dirty="0"/>
              <a:t>Em junho de 2021, os países membros do G7 assinaram a declaração de Oxford, se comprometendo a adotar o IPS como padrão de troca de informação em saúde entre os países.  A iniciativa do G7 foi estendida para o G20 e o primeiro piloto de implantação global do IPS tem como foco o bloco de imunização COVID com a emissão do certificado internacional de imunização COVID-19.</a:t>
            </a:r>
          </a:p>
        </p:txBody>
      </p:sp>
    </p:spTree>
    <p:extLst>
      <p:ext uri="{BB962C8B-B14F-4D97-AF65-F5344CB8AC3E}">
        <p14:creationId xmlns:p14="http://schemas.microsoft.com/office/powerpoint/2010/main" val="566459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78096-92B4-1078-B56F-4A3AA522C43C}"/>
              </a:ext>
            </a:extLst>
          </p:cNvPr>
          <p:cNvSpPr>
            <a:spLocks noGrp="1"/>
          </p:cNvSpPr>
          <p:nvPr>
            <p:ph type="title"/>
          </p:nvPr>
        </p:nvSpPr>
        <p:spPr>
          <a:xfrm>
            <a:off x="2425262" y="175939"/>
            <a:ext cx="10515600" cy="1325563"/>
          </a:xfrm>
        </p:spPr>
        <p:txBody>
          <a:bodyPr>
            <a:normAutofit/>
          </a:bodyPr>
          <a:lstStyle/>
          <a:p>
            <a:r>
              <a:rPr lang="en-BR" dirty="0"/>
              <a:t>A história do Sumário Internacional do Paciente</a:t>
            </a:r>
          </a:p>
        </p:txBody>
      </p:sp>
      <p:sp>
        <p:nvSpPr>
          <p:cNvPr id="5" name="Content Placeholder 4">
            <a:extLst>
              <a:ext uri="{FF2B5EF4-FFF2-40B4-BE49-F238E27FC236}">
                <a16:creationId xmlns:a16="http://schemas.microsoft.com/office/drawing/2014/main" id="{2F068FF1-4822-33EC-2026-A91E54E7F92D}"/>
              </a:ext>
            </a:extLst>
          </p:cNvPr>
          <p:cNvSpPr>
            <a:spLocks noGrp="1"/>
          </p:cNvSpPr>
          <p:nvPr>
            <p:ph idx="1"/>
          </p:nvPr>
        </p:nvSpPr>
        <p:spPr/>
        <p:txBody>
          <a:bodyPr>
            <a:normAutofit/>
          </a:bodyPr>
          <a:lstStyle/>
          <a:p>
            <a:r>
              <a:rPr lang="en-BR" sz="3200" dirty="0"/>
              <a:t>Em junho de 2021, os países membros do G7 assinaram a declaração de Oxford, se comprometendo a adotar o IPS como padrão de troca de informação em saúde entre os países.  A iniciativa do G7 foi estendida para o G20 e o primeiro piloto de implantação global do IPS tem como foco o bloco de imunização COVID com a emissão do certificado internacional de imunização COVID-19.</a:t>
            </a:r>
          </a:p>
        </p:txBody>
      </p:sp>
    </p:spTree>
    <p:extLst>
      <p:ext uri="{BB962C8B-B14F-4D97-AF65-F5344CB8AC3E}">
        <p14:creationId xmlns:p14="http://schemas.microsoft.com/office/powerpoint/2010/main" val="2250801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197C6-1C78-C1A1-E371-69A98C1BF255}"/>
              </a:ext>
            </a:extLst>
          </p:cNvPr>
          <p:cNvSpPr txBox="1"/>
          <p:nvPr/>
        </p:nvSpPr>
        <p:spPr>
          <a:xfrm>
            <a:off x="4010297" y="5355771"/>
            <a:ext cx="2033121" cy="369332"/>
          </a:xfrm>
          <a:prstGeom prst="rect">
            <a:avLst/>
          </a:prstGeom>
          <a:noFill/>
        </p:spPr>
        <p:txBody>
          <a:bodyPr wrap="none" rtlCol="0">
            <a:spAutoFit/>
          </a:bodyPr>
          <a:lstStyle/>
          <a:p>
            <a:r>
              <a:rPr lang="en-US" dirty="0">
                <a:hlinkClick r:id="rId2"/>
              </a:rPr>
              <a:t>https://</a:t>
            </a:r>
            <a:r>
              <a:rPr lang="en-US" dirty="0" err="1">
                <a:hlinkClick r:id="rId2"/>
              </a:rPr>
              <a:t>gdhp.health</a:t>
            </a:r>
            <a:endParaRPr lang="en-BR" dirty="0"/>
          </a:p>
        </p:txBody>
      </p:sp>
      <p:pic>
        <p:nvPicPr>
          <p:cNvPr id="4" name="Picture 3">
            <a:extLst>
              <a:ext uri="{FF2B5EF4-FFF2-40B4-BE49-F238E27FC236}">
                <a16:creationId xmlns:a16="http://schemas.microsoft.com/office/drawing/2014/main" id="{659CFF90-53B4-F580-1B0C-CE7E5C250E41}"/>
              </a:ext>
            </a:extLst>
          </p:cNvPr>
          <p:cNvPicPr>
            <a:picLocks noChangeAspect="1"/>
          </p:cNvPicPr>
          <p:nvPr/>
        </p:nvPicPr>
        <p:blipFill>
          <a:blip r:embed="rId3"/>
          <a:stretch>
            <a:fillRect/>
          </a:stretch>
        </p:blipFill>
        <p:spPr>
          <a:xfrm>
            <a:off x="1738426" y="739302"/>
            <a:ext cx="7772400" cy="4107365"/>
          </a:xfrm>
          <a:prstGeom prst="rect">
            <a:avLst/>
          </a:prstGeom>
        </p:spPr>
      </p:pic>
    </p:spTree>
    <p:extLst>
      <p:ext uri="{BB962C8B-B14F-4D97-AF65-F5344CB8AC3E}">
        <p14:creationId xmlns:p14="http://schemas.microsoft.com/office/powerpoint/2010/main" val="1094996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42325-B2D3-1128-7921-DF2750D47A3B}"/>
              </a:ext>
            </a:extLst>
          </p:cNvPr>
          <p:cNvPicPr>
            <a:picLocks noChangeAspect="1"/>
          </p:cNvPicPr>
          <p:nvPr/>
        </p:nvPicPr>
        <p:blipFill>
          <a:blip r:embed="rId2"/>
          <a:stretch>
            <a:fillRect/>
          </a:stretch>
        </p:blipFill>
        <p:spPr>
          <a:xfrm>
            <a:off x="2303813" y="1448681"/>
            <a:ext cx="7772400" cy="5053566"/>
          </a:xfrm>
          <a:prstGeom prst="rect">
            <a:avLst/>
          </a:prstGeom>
        </p:spPr>
      </p:pic>
      <p:sp>
        <p:nvSpPr>
          <p:cNvPr id="3" name="Title 2">
            <a:extLst>
              <a:ext uri="{FF2B5EF4-FFF2-40B4-BE49-F238E27FC236}">
                <a16:creationId xmlns:a16="http://schemas.microsoft.com/office/drawing/2014/main" id="{11CFE617-1FE9-909F-24E2-4428725062C1}"/>
              </a:ext>
            </a:extLst>
          </p:cNvPr>
          <p:cNvSpPr>
            <a:spLocks noGrp="1"/>
          </p:cNvSpPr>
          <p:nvPr>
            <p:ph type="title"/>
          </p:nvPr>
        </p:nvSpPr>
        <p:spPr/>
        <p:txBody>
          <a:bodyPr/>
          <a:lstStyle/>
          <a:p>
            <a:r>
              <a:rPr lang="en-BR" dirty="0"/>
              <a:t>Países membros da GDHP</a:t>
            </a:r>
          </a:p>
        </p:txBody>
      </p:sp>
      <p:sp>
        <p:nvSpPr>
          <p:cNvPr id="4" name="Content Placeholder 3">
            <a:extLst>
              <a:ext uri="{FF2B5EF4-FFF2-40B4-BE49-F238E27FC236}">
                <a16:creationId xmlns:a16="http://schemas.microsoft.com/office/drawing/2014/main" id="{53E52FE0-89DF-ABEB-0BA8-B6494C0A410A}"/>
              </a:ext>
            </a:extLst>
          </p:cNvPr>
          <p:cNvSpPr>
            <a:spLocks noGrp="1"/>
          </p:cNvSpPr>
          <p:nvPr>
            <p:ph idx="1"/>
          </p:nvPr>
        </p:nvSpPr>
        <p:spPr/>
        <p:txBody>
          <a:bodyPr/>
          <a:lstStyle/>
          <a:p>
            <a:endParaRPr lang="en-BR"/>
          </a:p>
        </p:txBody>
      </p:sp>
    </p:spTree>
    <p:extLst>
      <p:ext uri="{BB962C8B-B14F-4D97-AF65-F5344CB8AC3E}">
        <p14:creationId xmlns:p14="http://schemas.microsoft.com/office/powerpoint/2010/main" val="3431473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526663" y="18255"/>
            <a:ext cx="10515600" cy="1325563"/>
          </a:xfrm>
        </p:spPr>
        <p:txBody>
          <a:bodyPr>
            <a:normAutofit/>
          </a:bodyPr>
          <a:lstStyle/>
          <a:p>
            <a:r>
              <a:rPr lang="en-BR" sz="3600" b="1" dirty="0"/>
              <a:t>Sumário Internacional do Paciente</a:t>
            </a:r>
            <a:br>
              <a:rPr lang="en-BR" sz="3600" dirty="0"/>
            </a:br>
            <a:r>
              <a:rPr lang="en-BR" sz="3600" dirty="0"/>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838200" y="1825625"/>
            <a:ext cx="7086600" cy="4351338"/>
          </a:xfrm>
        </p:spPr>
        <p:txBody>
          <a:bodyPr/>
          <a:lstStyle/>
          <a:p>
            <a:r>
              <a:rPr lang="en-US" dirty="0"/>
              <a:t>I</a:t>
            </a:r>
            <a:r>
              <a:rPr lang="en-BR" dirty="0"/>
              <a:t>PS – iniciativa colaborativa entre Organizações Desenvolvedoras de Padrão em Informática em Saúde</a:t>
            </a:r>
          </a:p>
          <a:p>
            <a:r>
              <a:rPr lang="en-US" dirty="0"/>
              <a:t>A</a:t>
            </a:r>
            <a:r>
              <a:rPr lang="en-BR" dirty="0"/>
              <a:t>cordo HL7 – CEN 251 -  April 2017</a:t>
            </a:r>
          </a:p>
          <a:p>
            <a:r>
              <a:rPr lang="en-BR" dirty="0"/>
              <a:t>4 especificações em dois anos</a:t>
            </a:r>
          </a:p>
          <a:p>
            <a:pPr lvl="1"/>
            <a:r>
              <a:rPr lang="en-BR" dirty="0"/>
              <a:t>HL7 FHIR US IG – publicado</a:t>
            </a:r>
          </a:p>
          <a:p>
            <a:pPr lvl="1"/>
            <a:r>
              <a:rPr lang="en-BR" dirty="0"/>
              <a:t>IPS SNOMED FREE 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8430241" y="1652588"/>
            <a:ext cx="2215953" cy="469741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3156038" y="5076533"/>
            <a:ext cx="2298830" cy="1191364"/>
          </a:xfrm>
          <a:prstGeom prst="rect">
            <a:avLst/>
          </a:prstGeom>
        </p:spPr>
      </p:pic>
    </p:spTree>
    <p:extLst>
      <p:ext uri="{BB962C8B-B14F-4D97-AF65-F5344CB8AC3E}">
        <p14:creationId xmlns:p14="http://schemas.microsoft.com/office/powerpoint/2010/main" val="530057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2362200" y="229053"/>
            <a:ext cx="10515600" cy="1325563"/>
          </a:xfrm>
        </p:spPr>
        <p:txBody>
          <a:bodyPr>
            <a:noAutofit/>
          </a:bodyPr>
          <a:lstStyle/>
          <a:p>
            <a:r>
              <a:rPr lang="en-BR" sz="3600" dirty="0"/>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4111416" y="3966519"/>
            <a:ext cx="184731" cy="369332"/>
          </a:xfrm>
          <a:prstGeom prst="rect">
            <a:avLst/>
          </a:prstGeom>
          <a:solidFill>
            <a:srgbClr val="4173B1"/>
          </a:solidFill>
        </p:spPr>
        <p:txBody>
          <a:bodyPr wrap="none" rtlCol="0">
            <a:spAutoFit/>
          </a:bodyPr>
          <a:lstStyle/>
          <a:p>
            <a:endParaRPr lang="en-BR"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826608" y="1787435"/>
            <a:ext cx="6934200" cy="3810000"/>
            <a:chOff x="2628900" y="1948073"/>
            <a:chExt cx="6934200" cy="3810000"/>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4" y="3046820"/>
              <a:ext cx="2014532" cy="369332"/>
            </a:xfrm>
            <a:prstGeom prst="rect">
              <a:avLst/>
            </a:prstGeom>
            <a:solidFill>
              <a:srgbClr val="C3B541"/>
            </a:solidFill>
          </p:spPr>
          <p:txBody>
            <a:bodyPr wrap="square" rtlCol="0">
              <a:spAutoFit/>
            </a:bodyPr>
            <a:lstStyle/>
            <a:p>
              <a:r>
                <a:rPr lang="en-BR"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2" y="2137366"/>
              <a:ext cx="915635" cy="369332"/>
            </a:xfrm>
            <a:prstGeom prst="rect">
              <a:avLst/>
            </a:prstGeom>
            <a:solidFill>
              <a:srgbClr val="B23532"/>
            </a:solidFill>
          </p:spPr>
          <p:txBody>
            <a:bodyPr wrap="none" rtlCol="0">
              <a:spAutoFit/>
            </a:bodyPr>
            <a:lstStyle/>
            <a:p>
              <a:r>
                <a:rPr lang="en-BR"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0" cy="369332"/>
            </a:xfrm>
            <a:prstGeom prst="rect">
              <a:avLst/>
            </a:prstGeom>
            <a:solidFill>
              <a:srgbClr val="AE6F35"/>
            </a:solidFill>
          </p:spPr>
          <p:txBody>
            <a:bodyPr wrap="square" rtlCol="0">
              <a:spAutoFit/>
            </a:bodyPr>
            <a:lstStyle/>
            <a:p>
              <a:r>
                <a:rPr lang="en-BR"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1"/>
              <a:ext cx="1952291" cy="523220"/>
            </a:xfrm>
            <a:prstGeom prst="rect">
              <a:avLst/>
            </a:prstGeom>
            <a:solidFill>
              <a:srgbClr val="A89C39"/>
            </a:solidFill>
          </p:spPr>
          <p:txBody>
            <a:bodyPr wrap="square" rtlCol="0">
              <a:spAutoFit/>
            </a:bodyPr>
            <a:lstStyle/>
            <a:p>
              <a:r>
                <a:rPr lang="en-BR" sz="140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2" y="4047442"/>
              <a:ext cx="2261210" cy="307777"/>
            </a:xfrm>
            <a:prstGeom prst="rect">
              <a:avLst/>
            </a:prstGeom>
            <a:solidFill>
              <a:srgbClr val="82A43B"/>
            </a:solidFill>
          </p:spPr>
          <p:txBody>
            <a:bodyPr wrap="square" rtlCol="0">
              <a:spAutoFit/>
            </a:bodyPr>
            <a:lstStyle/>
            <a:p>
              <a:r>
                <a:rPr lang="en-BR" sz="140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3"/>
              <a:ext cx="2771339" cy="338554"/>
            </a:xfrm>
            <a:prstGeom prst="rect">
              <a:avLst/>
            </a:prstGeom>
            <a:solidFill>
              <a:srgbClr val="1D3C66"/>
            </a:solidFill>
          </p:spPr>
          <p:txBody>
            <a:bodyPr wrap="square" rtlCol="0">
              <a:spAutoFit/>
            </a:bodyPr>
            <a:lstStyle/>
            <a:p>
              <a:r>
                <a:rPr lang="en-BR" sz="1600" dirty="0">
                  <a:solidFill>
                    <a:schemeClr val="bg1"/>
                  </a:solidFill>
                </a:rPr>
                <a:t>.. </a:t>
              </a:r>
              <a:r>
                <a:rPr lang="en-US" sz="1600" dirty="0">
                  <a:solidFill>
                    <a:schemeClr val="bg1"/>
                  </a:solidFill>
                </a:rPr>
                <a:t>mas </a:t>
              </a:r>
              <a:r>
                <a:rPr lang="en-US" sz="1600" dirty="0" err="1">
                  <a:solidFill>
                    <a:schemeClr val="bg1"/>
                  </a:solidFill>
                </a:rPr>
                <a:t>clínicamente</a:t>
              </a:r>
              <a:r>
                <a:rPr lang="en-US" sz="1600" dirty="0">
                  <a:solidFill>
                    <a:schemeClr val="bg1"/>
                  </a:solidFill>
                </a:rPr>
                <a:t> </a:t>
              </a:r>
              <a:r>
                <a:rPr lang="en-US" sz="1600" dirty="0" err="1">
                  <a:solidFill>
                    <a:schemeClr val="bg1"/>
                  </a:solidFill>
                </a:rPr>
                <a:t>relevante</a:t>
              </a:r>
              <a:endParaRPr lang="en-BR" sz="16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2" y="2137366"/>
              <a:ext cx="1587486" cy="369332"/>
            </a:xfrm>
            <a:prstGeom prst="rect">
              <a:avLst/>
            </a:prstGeom>
            <a:solidFill>
              <a:srgbClr val="4173B1"/>
            </a:solidFill>
          </p:spPr>
          <p:txBody>
            <a:bodyPr wrap="none" rtlCol="0">
              <a:spAutoFit/>
            </a:bodyPr>
            <a:lstStyle/>
            <a:p>
              <a:r>
                <a:rPr lang="en-BR"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2" y="2770295"/>
              <a:ext cx="2487156" cy="338554"/>
            </a:xfrm>
            <a:prstGeom prst="rect">
              <a:avLst/>
            </a:prstGeom>
            <a:solidFill>
              <a:srgbClr val="4173B1"/>
            </a:solidFill>
          </p:spPr>
          <p:txBody>
            <a:bodyPr wrap="none" rtlCol="0">
              <a:spAutoFit/>
            </a:bodyPr>
            <a:lstStyle/>
            <a:p>
              <a:r>
                <a:rPr lang="en-BR" sz="16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2" y="3475584"/>
              <a:ext cx="1908728" cy="338554"/>
            </a:xfrm>
            <a:prstGeom prst="rect">
              <a:avLst/>
            </a:prstGeom>
            <a:solidFill>
              <a:srgbClr val="6D93C1"/>
            </a:solidFill>
          </p:spPr>
          <p:txBody>
            <a:bodyPr wrap="none" rtlCol="0">
              <a:spAutoFit/>
            </a:bodyPr>
            <a:lstStyle/>
            <a:p>
              <a:r>
                <a:rPr lang="en-BR" sz="16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2" y="4094907"/>
              <a:ext cx="1140184" cy="338554"/>
            </a:xfrm>
            <a:prstGeom prst="rect">
              <a:avLst/>
            </a:prstGeom>
            <a:solidFill>
              <a:srgbClr val="82A0C3"/>
            </a:solidFill>
          </p:spPr>
          <p:txBody>
            <a:bodyPr wrap="none" rtlCol="0">
              <a:spAutoFit/>
            </a:bodyPr>
            <a:lstStyle/>
            <a:p>
              <a:r>
                <a:rPr lang="en-BR" sz="16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6" y="3135921"/>
              <a:ext cx="1189605" cy="338554"/>
            </a:xfrm>
            <a:prstGeom prst="rect">
              <a:avLst/>
            </a:prstGeom>
            <a:solidFill>
              <a:srgbClr val="356BAB"/>
            </a:solidFill>
          </p:spPr>
          <p:txBody>
            <a:bodyPr wrap="square" rtlCol="0">
              <a:spAutoFit/>
            </a:bodyPr>
            <a:lstStyle/>
            <a:p>
              <a:r>
                <a:rPr lang="en-BR" sz="1600" dirty="0">
                  <a:solidFill>
                    <a:schemeClr val="bg1"/>
                  </a:solidFill>
                </a:rPr>
                <a:t>Princípios</a:t>
              </a:r>
            </a:p>
          </p:txBody>
        </p:sp>
      </p:grpSp>
    </p:spTree>
    <p:extLst>
      <p:ext uri="{BB962C8B-B14F-4D97-AF65-F5344CB8AC3E}">
        <p14:creationId xmlns:p14="http://schemas.microsoft.com/office/powerpoint/2010/main" val="3997868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514350" y="285750"/>
            <a:ext cx="10212790" cy="5751230"/>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3579531" y="6308209"/>
            <a:ext cx="2658228" cy="369332"/>
          </a:xfrm>
          <a:prstGeom prst="rect">
            <a:avLst/>
          </a:prstGeom>
        </p:spPr>
        <p:txBody>
          <a:bodyPr wrap="none">
            <a:spAutoFit/>
          </a:bodyPr>
          <a:lstStyle/>
          <a:p>
            <a:r>
              <a:rPr lang="en-BR" dirty="0">
                <a:hlinkClick r:id="rId3"/>
              </a:rPr>
              <a:t>http://hl7.org/fhir/uv/ips/</a:t>
            </a:r>
            <a:endParaRPr lang="en-BR" dirty="0"/>
          </a:p>
        </p:txBody>
      </p:sp>
      <p:sp>
        <p:nvSpPr>
          <p:cNvPr id="8" name="5-Point Star 7">
            <a:extLst>
              <a:ext uri="{FF2B5EF4-FFF2-40B4-BE49-F238E27FC236}">
                <a16:creationId xmlns:a16="http://schemas.microsoft.com/office/drawing/2014/main" id="{FDC2A10D-2C93-7A58-5C48-438BEF5722C4}"/>
              </a:ext>
            </a:extLst>
          </p:cNvPr>
          <p:cNvSpPr/>
          <p:nvPr/>
        </p:nvSpPr>
        <p:spPr>
          <a:xfrm>
            <a:off x="4730051" y="1336928"/>
            <a:ext cx="357188" cy="364090"/>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0" name="TextBox 9">
            <a:extLst>
              <a:ext uri="{FF2B5EF4-FFF2-40B4-BE49-F238E27FC236}">
                <a16:creationId xmlns:a16="http://schemas.microsoft.com/office/drawing/2014/main" id="{F625582B-DFF2-1431-4EBD-AF3B67BDD636}"/>
              </a:ext>
            </a:extLst>
          </p:cNvPr>
          <p:cNvSpPr txBox="1"/>
          <p:nvPr/>
        </p:nvSpPr>
        <p:spPr>
          <a:xfrm>
            <a:off x="2547257" y="522514"/>
            <a:ext cx="6183086" cy="830997"/>
          </a:xfrm>
          <a:prstGeom prst="rect">
            <a:avLst/>
          </a:prstGeom>
          <a:solidFill>
            <a:srgbClr val="F0F8ED"/>
          </a:solidFill>
        </p:spPr>
        <p:txBody>
          <a:bodyPr wrap="square" rtlCol="0">
            <a:spAutoFit/>
          </a:bodyPr>
          <a:lstStyle/>
          <a:p>
            <a:pPr algn="ctr"/>
            <a:r>
              <a:rPr lang="en-BR" sz="24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838200" y="1825625"/>
            <a:ext cx="1059873" cy="369332"/>
          </a:xfrm>
          <a:prstGeom prst="rect">
            <a:avLst/>
          </a:prstGeom>
          <a:solidFill>
            <a:srgbClr val="56C4F3"/>
          </a:solidFill>
        </p:spPr>
        <p:txBody>
          <a:bodyPr wrap="square" rtlCol="0">
            <a:spAutoFit/>
          </a:bodyPr>
          <a:lstStyle/>
          <a:p>
            <a:r>
              <a:rPr lang="en-BR"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838199" y="2769548"/>
            <a:ext cx="1059873" cy="369332"/>
          </a:xfrm>
          <a:prstGeom prst="rect">
            <a:avLst/>
          </a:prstGeom>
          <a:solidFill>
            <a:srgbClr val="56C4F3"/>
          </a:solidFill>
        </p:spPr>
        <p:txBody>
          <a:bodyPr wrap="square" rtlCol="0">
            <a:spAutoFit/>
          </a:bodyPr>
          <a:lstStyle/>
          <a:p>
            <a:r>
              <a:rPr lang="en-BR"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826726" y="3676721"/>
            <a:ext cx="1431565" cy="369332"/>
          </a:xfrm>
          <a:prstGeom prst="rect">
            <a:avLst/>
          </a:prstGeom>
          <a:solidFill>
            <a:srgbClr val="56C4F3"/>
          </a:solidFill>
        </p:spPr>
        <p:txBody>
          <a:bodyPr wrap="square" rtlCol="0">
            <a:spAutoFit/>
          </a:bodyPr>
          <a:lstStyle/>
          <a:p>
            <a:r>
              <a:rPr lang="en-BR"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826725" y="4583894"/>
            <a:ext cx="1431565" cy="369332"/>
          </a:xfrm>
          <a:prstGeom prst="rect">
            <a:avLst/>
          </a:prstGeom>
          <a:solidFill>
            <a:srgbClr val="56C4F3"/>
          </a:solidFill>
        </p:spPr>
        <p:txBody>
          <a:bodyPr wrap="square" rtlCol="0">
            <a:spAutoFit/>
          </a:bodyPr>
          <a:lstStyle/>
          <a:p>
            <a:r>
              <a:rPr lang="en-BR"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800350" y="1561543"/>
            <a:ext cx="1619250" cy="646331"/>
          </a:xfrm>
          <a:prstGeom prst="rect">
            <a:avLst/>
          </a:prstGeom>
          <a:solidFill>
            <a:srgbClr val="E63432"/>
          </a:solidFill>
        </p:spPr>
        <p:txBody>
          <a:bodyPr wrap="square" rtlCol="0">
            <a:spAutoFit/>
          </a:bodyPr>
          <a:lstStyle/>
          <a:p>
            <a:r>
              <a:rPr lang="en-BR"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800350" y="1332824"/>
            <a:ext cx="357188" cy="364090"/>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6" name="TextBox 15">
            <a:extLst>
              <a:ext uri="{FF2B5EF4-FFF2-40B4-BE49-F238E27FC236}">
                <a16:creationId xmlns:a16="http://schemas.microsoft.com/office/drawing/2014/main" id="{9DB35AD1-C08E-643E-5AA4-B1D62945CDB6}"/>
              </a:ext>
            </a:extLst>
          </p:cNvPr>
          <p:cNvSpPr txBox="1"/>
          <p:nvPr/>
        </p:nvSpPr>
        <p:spPr>
          <a:xfrm>
            <a:off x="2895607" y="2590080"/>
            <a:ext cx="1523993" cy="646331"/>
          </a:xfrm>
          <a:prstGeom prst="rect">
            <a:avLst/>
          </a:prstGeom>
          <a:solidFill>
            <a:srgbClr val="E63432"/>
          </a:solidFill>
        </p:spPr>
        <p:txBody>
          <a:bodyPr wrap="square" rtlCol="0">
            <a:spAutoFit/>
          </a:bodyPr>
          <a:lstStyle/>
          <a:p>
            <a:r>
              <a:rPr lang="en-BR"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717013" y="2414888"/>
            <a:ext cx="357188" cy="364090"/>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790183" y="3552171"/>
            <a:ext cx="1523993" cy="646331"/>
          </a:xfrm>
          <a:prstGeom prst="rect">
            <a:avLst/>
          </a:prstGeom>
          <a:solidFill>
            <a:srgbClr val="E63432"/>
          </a:solidFill>
        </p:spPr>
        <p:txBody>
          <a:bodyPr wrap="square" rtlCol="0">
            <a:spAutoFit/>
          </a:bodyPr>
          <a:lstStyle/>
          <a:p>
            <a:r>
              <a:rPr lang="en-BR"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4713766" y="1810659"/>
            <a:ext cx="1523993" cy="369332"/>
          </a:xfrm>
          <a:prstGeom prst="rect">
            <a:avLst/>
          </a:prstGeom>
          <a:solidFill>
            <a:srgbClr val="F8A02A"/>
          </a:solidFill>
        </p:spPr>
        <p:txBody>
          <a:bodyPr wrap="square" rtlCol="0">
            <a:spAutoFit/>
          </a:bodyPr>
          <a:lstStyle/>
          <a:p>
            <a:r>
              <a:rPr lang="en-BR"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4669635" y="2584882"/>
            <a:ext cx="1689601" cy="646331"/>
          </a:xfrm>
          <a:prstGeom prst="rect">
            <a:avLst/>
          </a:prstGeom>
          <a:solidFill>
            <a:srgbClr val="F8A02A"/>
          </a:solidFill>
        </p:spPr>
        <p:txBody>
          <a:bodyPr wrap="square" rtlCol="0">
            <a:spAutoFit/>
          </a:bodyPr>
          <a:lstStyle/>
          <a:p>
            <a:r>
              <a:rPr lang="en-BR"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4681113" y="3538221"/>
            <a:ext cx="1689601" cy="646331"/>
          </a:xfrm>
          <a:prstGeom prst="rect">
            <a:avLst/>
          </a:prstGeom>
          <a:solidFill>
            <a:srgbClr val="F8A02A"/>
          </a:solidFill>
        </p:spPr>
        <p:txBody>
          <a:bodyPr wrap="square" rtlCol="0">
            <a:spAutoFit/>
          </a:bodyPr>
          <a:lstStyle/>
          <a:p>
            <a:r>
              <a:rPr lang="en-BR"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4681113" y="4496826"/>
            <a:ext cx="1689601" cy="646331"/>
          </a:xfrm>
          <a:prstGeom prst="rect">
            <a:avLst/>
          </a:prstGeom>
          <a:solidFill>
            <a:srgbClr val="F8A02A"/>
          </a:solidFill>
        </p:spPr>
        <p:txBody>
          <a:bodyPr wrap="square" rtlCol="0">
            <a:spAutoFit/>
          </a:bodyPr>
          <a:lstStyle/>
          <a:p>
            <a:r>
              <a:rPr lang="en-BR"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4638026" y="4219804"/>
            <a:ext cx="357188" cy="364090"/>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2" name="TextBox 21">
            <a:extLst>
              <a:ext uri="{FF2B5EF4-FFF2-40B4-BE49-F238E27FC236}">
                <a16:creationId xmlns:a16="http://schemas.microsoft.com/office/drawing/2014/main" id="{CDF97D6C-12E1-89A5-BFFF-2086A87962D1}"/>
              </a:ext>
            </a:extLst>
          </p:cNvPr>
          <p:cNvSpPr txBox="1"/>
          <p:nvPr/>
        </p:nvSpPr>
        <p:spPr>
          <a:xfrm>
            <a:off x="983673" y="5296457"/>
            <a:ext cx="1274617" cy="369332"/>
          </a:xfrm>
          <a:prstGeom prst="rect">
            <a:avLst/>
          </a:prstGeom>
          <a:solidFill>
            <a:srgbClr val="C8E0B5"/>
          </a:solidFill>
        </p:spPr>
        <p:txBody>
          <a:bodyPr wrap="square" rtlCol="0">
            <a:spAutoFit/>
          </a:bodyPr>
          <a:lstStyle/>
          <a:p>
            <a:r>
              <a:rPr lang="en-BR"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978944" y="5296457"/>
            <a:ext cx="1274617" cy="369332"/>
          </a:xfrm>
          <a:prstGeom prst="rect">
            <a:avLst/>
          </a:prstGeom>
          <a:solidFill>
            <a:srgbClr val="C8E0B5"/>
          </a:solidFill>
        </p:spPr>
        <p:txBody>
          <a:bodyPr wrap="square" rtlCol="0">
            <a:spAutoFit/>
          </a:bodyPr>
          <a:lstStyle/>
          <a:p>
            <a:r>
              <a:rPr lang="en-BR"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4713766" y="5320056"/>
            <a:ext cx="1645470" cy="369332"/>
          </a:xfrm>
          <a:prstGeom prst="rect">
            <a:avLst/>
          </a:prstGeom>
          <a:solidFill>
            <a:srgbClr val="C8E0B5"/>
          </a:solidFill>
        </p:spPr>
        <p:txBody>
          <a:bodyPr wrap="square" rtlCol="0">
            <a:spAutoFit/>
          </a:bodyPr>
          <a:lstStyle/>
          <a:p>
            <a:r>
              <a:rPr lang="en-BR"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7720453" y="5320056"/>
            <a:ext cx="1645470" cy="369332"/>
          </a:xfrm>
          <a:prstGeom prst="rect">
            <a:avLst/>
          </a:prstGeom>
          <a:solidFill>
            <a:srgbClr val="C8E0B5"/>
          </a:solidFill>
        </p:spPr>
        <p:txBody>
          <a:bodyPr wrap="square" rtlCol="0">
            <a:spAutoFit/>
          </a:bodyPr>
          <a:lstStyle/>
          <a:p>
            <a:r>
              <a:rPr lang="en-BR"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6659752" y="1701288"/>
            <a:ext cx="1523993" cy="369332"/>
          </a:xfrm>
          <a:prstGeom prst="rect">
            <a:avLst/>
          </a:prstGeom>
          <a:solidFill>
            <a:srgbClr val="91CF4F"/>
          </a:solidFill>
        </p:spPr>
        <p:txBody>
          <a:bodyPr wrap="square" rtlCol="0">
            <a:spAutoFit/>
          </a:bodyPr>
          <a:lstStyle/>
          <a:p>
            <a:r>
              <a:rPr lang="en-BR"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6683086" y="2596933"/>
            <a:ext cx="1523993" cy="646331"/>
          </a:xfrm>
          <a:prstGeom prst="rect">
            <a:avLst/>
          </a:prstGeom>
          <a:solidFill>
            <a:srgbClr val="91CF4F"/>
          </a:solidFill>
        </p:spPr>
        <p:txBody>
          <a:bodyPr wrap="square" rtlCol="0">
            <a:spAutoFit/>
          </a:bodyPr>
          <a:lstStyle/>
          <a:p>
            <a:r>
              <a:rPr lang="en-BR"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6694564" y="3536116"/>
            <a:ext cx="1689601" cy="584775"/>
          </a:xfrm>
          <a:prstGeom prst="rect">
            <a:avLst/>
          </a:prstGeom>
          <a:solidFill>
            <a:srgbClr val="91CF4F"/>
          </a:solidFill>
        </p:spPr>
        <p:txBody>
          <a:bodyPr wrap="square" rtlCol="0">
            <a:spAutoFit/>
          </a:bodyPr>
          <a:lstStyle/>
          <a:p>
            <a:r>
              <a:rPr lang="en-BR" sz="16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6683086" y="4527603"/>
            <a:ext cx="1689601" cy="338554"/>
          </a:xfrm>
          <a:prstGeom prst="rect">
            <a:avLst/>
          </a:prstGeom>
          <a:solidFill>
            <a:srgbClr val="91CF4F"/>
          </a:solidFill>
        </p:spPr>
        <p:txBody>
          <a:bodyPr wrap="square" rtlCol="0">
            <a:spAutoFit/>
          </a:bodyPr>
          <a:lstStyle/>
          <a:p>
            <a:r>
              <a:rPr lang="en-BR" sz="16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8693446" y="1617561"/>
            <a:ext cx="1523993" cy="646331"/>
          </a:xfrm>
          <a:prstGeom prst="rect">
            <a:avLst/>
          </a:prstGeom>
          <a:solidFill>
            <a:srgbClr val="91CF4F"/>
          </a:solidFill>
        </p:spPr>
        <p:txBody>
          <a:bodyPr wrap="square" rtlCol="0">
            <a:spAutoFit/>
          </a:bodyPr>
          <a:lstStyle/>
          <a:p>
            <a:r>
              <a:rPr lang="en-BR"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8676435" y="2552676"/>
            <a:ext cx="1523993" cy="646331"/>
          </a:xfrm>
          <a:prstGeom prst="rect">
            <a:avLst/>
          </a:prstGeom>
          <a:solidFill>
            <a:srgbClr val="91CF4F"/>
          </a:solidFill>
        </p:spPr>
        <p:txBody>
          <a:bodyPr wrap="square" rtlCol="0">
            <a:spAutoFit/>
          </a:bodyPr>
          <a:lstStyle/>
          <a:p>
            <a:r>
              <a:rPr lang="en-BR"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8707097" y="3474560"/>
            <a:ext cx="1523993" cy="830997"/>
          </a:xfrm>
          <a:prstGeom prst="rect">
            <a:avLst/>
          </a:prstGeom>
          <a:solidFill>
            <a:srgbClr val="91CF4F"/>
          </a:solidFill>
        </p:spPr>
        <p:txBody>
          <a:bodyPr wrap="square" rtlCol="0">
            <a:spAutoFit/>
          </a:bodyPr>
          <a:lstStyle/>
          <a:p>
            <a:r>
              <a:rPr lang="en-BR" sz="1600" dirty="0">
                <a:solidFill>
                  <a:schemeClr val="bg1"/>
                </a:solidFill>
              </a:rPr>
              <a:t>D</a:t>
            </a:r>
            <a:r>
              <a:rPr lang="en-US" sz="1600" dirty="0" err="1">
                <a:solidFill>
                  <a:schemeClr val="bg1"/>
                </a:solidFill>
              </a:rPr>
              <a:t>i</a:t>
            </a:r>
            <a:r>
              <a:rPr lang="en-BR" sz="16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869413" y="2567288"/>
            <a:ext cx="357188" cy="364090"/>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
        <p:nvSpPr>
          <p:cNvPr id="34" name="5-Point Star 33">
            <a:extLst>
              <a:ext uri="{FF2B5EF4-FFF2-40B4-BE49-F238E27FC236}">
                <a16:creationId xmlns:a16="http://schemas.microsoft.com/office/drawing/2014/main" id="{30A97D88-303A-FBF9-C96A-7E91B58FDC88}"/>
              </a:ext>
            </a:extLst>
          </p:cNvPr>
          <p:cNvSpPr/>
          <p:nvPr/>
        </p:nvSpPr>
        <p:spPr>
          <a:xfrm>
            <a:off x="2646578" y="3329046"/>
            <a:ext cx="357188" cy="364090"/>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dirty="0"/>
          </a:p>
        </p:txBody>
      </p:sp>
    </p:spTree>
    <p:extLst>
      <p:ext uri="{BB962C8B-B14F-4D97-AF65-F5344CB8AC3E}">
        <p14:creationId xmlns:p14="http://schemas.microsoft.com/office/powerpoint/2010/main" val="28594716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2500746" y="115743"/>
            <a:ext cx="10515600" cy="1325563"/>
          </a:xfrm>
        </p:spPr>
        <p:txBody>
          <a:bodyPr/>
          <a:lstStyle/>
          <a:p>
            <a:r>
              <a:rPr lang="en-BR" dirty="0"/>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p:txBody>
          <a:bodyPr/>
          <a:lstStyle/>
          <a:p>
            <a:r>
              <a:rPr lang="en-BR" dirty="0"/>
              <a:t>O IPS NÃO É um registro de atendimento,</a:t>
            </a:r>
          </a:p>
          <a:p>
            <a:r>
              <a:rPr lang="en-US" dirty="0"/>
              <a:t>O</a:t>
            </a:r>
            <a:r>
              <a:rPr lang="en-BR" dirty="0"/>
              <a:t> IPS é um sumário de vários atendimentos (ambulatoriais, internação, emergência)  com DADOS CLÍNICOS relevantes para a continuidade do cuidado</a:t>
            </a:r>
          </a:p>
          <a:p>
            <a:r>
              <a:rPr lang="en-BR" dirty="0"/>
              <a:t>Para que se evolua no modelo do IPS é necessário que existam terminologias CLÍNICAS para representar:</a:t>
            </a:r>
          </a:p>
          <a:p>
            <a:pPr lvl="1"/>
            <a:r>
              <a:rPr lang="en-BR" dirty="0"/>
              <a:t>Procedimentos</a:t>
            </a:r>
          </a:p>
          <a:p>
            <a:pPr lvl="1"/>
            <a:r>
              <a:rPr lang="en-BR" dirty="0"/>
              <a:t>Exames (exemplo COVID que já utiliza LOINC)</a:t>
            </a:r>
          </a:p>
          <a:p>
            <a:pPr lvl="1"/>
            <a:r>
              <a:rPr lang="en-BR" dirty="0"/>
              <a:t>Medicamentos -&gt; OBM </a:t>
            </a:r>
          </a:p>
        </p:txBody>
      </p:sp>
    </p:spTree>
    <p:extLst>
      <p:ext uri="{BB962C8B-B14F-4D97-AF65-F5344CB8AC3E}">
        <p14:creationId xmlns:p14="http://schemas.microsoft.com/office/powerpoint/2010/main" val="442510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B929-D2C7-06F4-37AE-2BB11114BB22}"/>
              </a:ext>
            </a:extLst>
          </p:cNvPr>
          <p:cNvSpPr>
            <a:spLocks noGrp="1"/>
          </p:cNvSpPr>
          <p:nvPr>
            <p:ph type="title"/>
          </p:nvPr>
        </p:nvSpPr>
        <p:spPr/>
        <p:txBody>
          <a:bodyPr/>
          <a:lstStyle/>
          <a:p>
            <a:r>
              <a:rPr lang="en-BR" dirty="0"/>
              <a:t>Agenda</a:t>
            </a:r>
          </a:p>
        </p:txBody>
      </p:sp>
      <p:sp>
        <p:nvSpPr>
          <p:cNvPr id="3" name="Content Placeholder 2">
            <a:extLst>
              <a:ext uri="{FF2B5EF4-FFF2-40B4-BE49-F238E27FC236}">
                <a16:creationId xmlns:a16="http://schemas.microsoft.com/office/drawing/2014/main" id="{F403FB63-257E-FC3E-EBF5-F594743FC089}"/>
              </a:ext>
            </a:extLst>
          </p:cNvPr>
          <p:cNvSpPr>
            <a:spLocks noGrp="1"/>
          </p:cNvSpPr>
          <p:nvPr>
            <p:ph idx="1"/>
          </p:nvPr>
        </p:nvSpPr>
        <p:spPr/>
        <p:txBody>
          <a:bodyPr>
            <a:normAutofit fontScale="77500" lnSpcReduction="20000"/>
          </a:bodyPr>
          <a:lstStyle/>
          <a:p>
            <a:r>
              <a:rPr lang="en-BR" dirty="0"/>
              <a:t>Objetivos </a:t>
            </a:r>
          </a:p>
          <a:p>
            <a:r>
              <a:rPr lang="en-BR" dirty="0"/>
              <a:t>Gestão do Projeto</a:t>
            </a:r>
          </a:p>
          <a:p>
            <a:r>
              <a:rPr lang="en-BR" dirty="0"/>
              <a:t>OBM</a:t>
            </a:r>
          </a:p>
          <a:p>
            <a:r>
              <a:rPr lang="en-BR" dirty="0"/>
              <a:t>Fases da Construção do IPS</a:t>
            </a:r>
          </a:p>
          <a:p>
            <a:r>
              <a:rPr lang="en-BR" dirty="0"/>
              <a:t>Guia de Implementação IPS-B</a:t>
            </a:r>
            <a:r>
              <a:rPr lang="en-US" dirty="0"/>
              <a:t>r</a:t>
            </a:r>
            <a:r>
              <a:rPr lang="en-BR" dirty="0"/>
              <a:t>asil</a:t>
            </a:r>
          </a:p>
          <a:p>
            <a:r>
              <a:rPr lang="en-BR" dirty="0"/>
              <a:t>Arquitetura proposta / casos de uso</a:t>
            </a:r>
          </a:p>
          <a:p>
            <a:r>
              <a:rPr lang="en-BR" dirty="0"/>
              <a:t>Prova de Conceito - RACSEL Conectatona</a:t>
            </a:r>
          </a:p>
          <a:p>
            <a:r>
              <a:rPr lang="en-BR" dirty="0"/>
              <a:t>C</a:t>
            </a:r>
            <a:r>
              <a:rPr lang="en-US" dirty="0"/>
              <a:t>o</a:t>
            </a:r>
            <a:r>
              <a:rPr lang="en-BR" dirty="0"/>
              <a:t>ntribuições do IPS</a:t>
            </a:r>
          </a:p>
          <a:p>
            <a:r>
              <a:rPr lang="en-BR" dirty="0"/>
              <a:t>Próximos passos IPS 2024</a:t>
            </a:r>
          </a:p>
          <a:p>
            <a:r>
              <a:rPr lang="en-BR" dirty="0"/>
              <a:t>Publicações – P</a:t>
            </a:r>
            <a:r>
              <a:rPr lang="en-US" dirty="0"/>
              <a:t>a</a:t>
            </a:r>
            <a:r>
              <a:rPr lang="en-BR" dirty="0"/>
              <a:t>rticipações em Eventos</a:t>
            </a:r>
          </a:p>
          <a:p>
            <a:r>
              <a:rPr lang="en-BR" dirty="0"/>
              <a:t>Plataforma Mangará</a:t>
            </a:r>
          </a:p>
          <a:p>
            <a:r>
              <a:rPr lang="en-BR" dirty="0"/>
              <a:t>WHO Smart Guidelines </a:t>
            </a:r>
          </a:p>
        </p:txBody>
      </p:sp>
    </p:spTree>
    <p:extLst>
      <p:ext uri="{BB962C8B-B14F-4D97-AF65-F5344CB8AC3E}">
        <p14:creationId xmlns:p14="http://schemas.microsoft.com/office/powerpoint/2010/main" val="25350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6226199" y="2918963"/>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3" name="Rectangle 22">
            <a:extLst>
              <a:ext uri="{FF2B5EF4-FFF2-40B4-BE49-F238E27FC236}">
                <a16:creationId xmlns:a16="http://schemas.microsoft.com/office/drawing/2014/main" id="{C0C8EB3C-5FAD-32C1-5E69-14B3FE8D8328}"/>
              </a:ext>
            </a:extLst>
          </p:cNvPr>
          <p:cNvSpPr/>
          <p:nvPr/>
        </p:nvSpPr>
        <p:spPr>
          <a:xfrm>
            <a:off x="352417" y="4752556"/>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 name="Rectangle 3">
            <a:extLst>
              <a:ext uri="{FF2B5EF4-FFF2-40B4-BE49-F238E27FC236}">
                <a16:creationId xmlns:a16="http://schemas.microsoft.com/office/drawing/2014/main" id="{80C215E8-CA27-F03C-3074-0C03E30DE25D}"/>
              </a:ext>
            </a:extLst>
          </p:cNvPr>
          <p:cNvSpPr/>
          <p:nvPr/>
        </p:nvSpPr>
        <p:spPr>
          <a:xfrm>
            <a:off x="335361" y="2866768"/>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507127" y="1086844"/>
            <a:ext cx="3240000" cy="1620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507127" y="4869313"/>
            <a:ext cx="3240000" cy="1620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6372199" y="2978078"/>
            <a:ext cx="3240000" cy="1620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6372199" y="4869313"/>
            <a:ext cx="3240000" cy="1620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6372199" y="1086843"/>
            <a:ext cx="3240000" cy="1620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507127" y="2978078"/>
            <a:ext cx="3240000" cy="1620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3884781" y="110069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2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Informatização</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todos os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níveis</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atenção</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3884781"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3</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3884781" y="486931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4</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O usuário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9758199" y="108684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5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9758199"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6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Ambiente de </a:t>
            </a:r>
            <a:r>
              <a:rPr kumimoji="0" lang="pt-BR"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Inter-conectividade</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9733792" y="4869313"/>
            <a:ext cx="234141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7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Ecossistema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335361" y="188147"/>
            <a:ext cx="11520000" cy="591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0944" rIns="0" bIns="0" rtlCol="0" anchor="t"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3200" b="1" i="0" u="none" strike="noStrike" kern="1200" cap="none" spc="-150" normalizeH="0" baseline="0" noProof="0" dirty="0">
                <a:ln>
                  <a:noFill/>
                </a:ln>
                <a:solidFill>
                  <a:srgbClr val="000000"/>
                </a:solidFill>
                <a:effectLst/>
                <a:uLnTx/>
                <a:uFillTx/>
                <a:ea typeface="+mn-ea"/>
                <a:cs typeface="+mn-cs"/>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5437808" y="2745200"/>
            <a:ext cx="624971" cy="624971"/>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5363700" y="4720281"/>
            <a:ext cx="631802" cy="63180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11223559" y="2797198"/>
            <a:ext cx="631802" cy="631802"/>
          </a:xfrm>
          <a:prstGeom prst="rect">
            <a:avLst/>
          </a:prstGeom>
        </p:spPr>
      </p:pic>
    </p:spTree>
    <p:extLst>
      <p:ext uri="{BB962C8B-B14F-4D97-AF65-F5344CB8AC3E}">
        <p14:creationId xmlns:p14="http://schemas.microsoft.com/office/powerpoint/2010/main" val="39849510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2376054" y="212725"/>
            <a:ext cx="10515600" cy="1325563"/>
          </a:xfrm>
        </p:spPr>
        <p:txBody>
          <a:bodyPr/>
          <a:lstStyle/>
          <a:p>
            <a:r>
              <a:rPr lang="en-BR" dirty="0"/>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514350" indent="-514350">
              <a:buFont typeface="+mj-lt"/>
              <a:buAutoNum type="arabicPeriod"/>
            </a:pPr>
            <a:r>
              <a:rPr lang="en-US" b="1" dirty="0" err="1"/>
              <a:t>Identificação</a:t>
            </a:r>
            <a:r>
              <a:rPr lang="en-US" b="1" dirty="0"/>
              <a:t> de </a:t>
            </a:r>
            <a:r>
              <a:rPr lang="en-US" b="1" dirty="0" err="1"/>
              <a:t>todos</a:t>
            </a:r>
            <a:r>
              <a:rPr lang="en-US" b="1" dirty="0"/>
              <a:t> </a:t>
            </a:r>
            <a:r>
              <a:rPr lang="en-US" b="1" dirty="0" err="1"/>
              <a:t>os</a:t>
            </a:r>
            <a:r>
              <a:rPr lang="en-US" b="1" dirty="0"/>
              <a:t> </a:t>
            </a:r>
            <a:r>
              <a:rPr lang="en-US" b="1" dirty="0" err="1"/>
              <a:t>dicionários</a:t>
            </a:r>
            <a:r>
              <a:rPr lang="en-US" b="1" dirty="0"/>
              <a:t> </a:t>
            </a:r>
            <a:r>
              <a:rPr lang="en-US" b="1" dirty="0" err="1"/>
              <a:t>adotados</a:t>
            </a:r>
            <a:r>
              <a:rPr lang="en-US" b="1" dirty="0"/>
              <a:t> </a:t>
            </a:r>
            <a:r>
              <a:rPr lang="en-US" b="1" dirty="0" err="1"/>
              <a:t>na</a:t>
            </a:r>
            <a:r>
              <a:rPr lang="en-US" b="1" dirty="0"/>
              <a:t> RNDS </a:t>
            </a:r>
            <a:r>
              <a:rPr lang="en-US" dirty="0" err="1"/>
              <a:t>brasileira</a:t>
            </a:r>
            <a:r>
              <a:rPr lang="en-US" dirty="0"/>
              <a:t> para as </a:t>
            </a:r>
            <a:r>
              <a:rPr lang="en-US" dirty="0" err="1"/>
              <a:t>seções</a:t>
            </a:r>
            <a:r>
              <a:rPr lang="en-US" dirty="0"/>
              <a:t> de </a:t>
            </a:r>
            <a:r>
              <a:rPr lang="en-US" dirty="0" err="1"/>
              <a:t>Imunização</a:t>
            </a:r>
            <a:r>
              <a:rPr lang="en-US" dirty="0"/>
              <a:t>, </a:t>
            </a:r>
            <a:r>
              <a:rPr lang="en-US" dirty="0" err="1"/>
              <a:t>Exames</a:t>
            </a:r>
            <a:r>
              <a:rPr lang="en-US" dirty="0"/>
              <a:t>, </a:t>
            </a:r>
            <a:r>
              <a:rPr lang="en-US" dirty="0" err="1"/>
              <a:t>Alergias-Reações</a:t>
            </a:r>
            <a:r>
              <a:rPr lang="en-US" dirty="0"/>
              <a:t> </a:t>
            </a:r>
            <a:r>
              <a:rPr lang="en-US" dirty="0" err="1"/>
              <a:t>Adversas</a:t>
            </a:r>
            <a:r>
              <a:rPr lang="en-US" dirty="0"/>
              <a:t>, </a:t>
            </a:r>
            <a:r>
              <a:rPr lang="en-US" dirty="0" err="1"/>
              <a:t>Medicamentos</a:t>
            </a:r>
            <a:r>
              <a:rPr lang="en-US" dirty="0"/>
              <a:t>, </a:t>
            </a:r>
            <a:r>
              <a:rPr lang="en-US" dirty="0" err="1"/>
              <a:t>Condições</a:t>
            </a:r>
            <a:r>
              <a:rPr lang="en-US" dirty="0"/>
              <a:t> </a:t>
            </a:r>
          </a:p>
          <a:p>
            <a:pPr marL="514350" indent="-514350">
              <a:buFont typeface="+mj-lt"/>
              <a:buAutoNum type="arabicPeriod"/>
            </a:pPr>
            <a:r>
              <a:rPr lang="en-US" b="1" dirty="0" err="1"/>
              <a:t>Identificação</a:t>
            </a:r>
            <a:r>
              <a:rPr lang="en-US" b="1" dirty="0"/>
              <a:t> de </a:t>
            </a:r>
            <a:r>
              <a:rPr lang="en-US" b="1" dirty="0" err="1"/>
              <a:t>todos</a:t>
            </a:r>
            <a:r>
              <a:rPr lang="en-US" b="1" dirty="0"/>
              <a:t> </a:t>
            </a:r>
            <a:r>
              <a:rPr lang="en-US" b="1" dirty="0" err="1"/>
              <a:t>os</a:t>
            </a:r>
            <a:r>
              <a:rPr lang="en-US" b="1" dirty="0"/>
              <a:t> </a:t>
            </a:r>
            <a:r>
              <a:rPr lang="en-US" b="1" dirty="0" err="1"/>
              <a:t>CodeSystems</a:t>
            </a:r>
            <a:r>
              <a:rPr lang="en-US" b="1" dirty="0"/>
              <a:t> e </a:t>
            </a:r>
            <a:r>
              <a:rPr lang="en-US" b="1" dirty="0" err="1"/>
              <a:t>ValueSets</a:t>
            </a:r>
            <a:r>
              <a:rPr lang="en-US" b="1" dirty="0"/>
              <a:t> </a:t>
            </a:r>
            <a:r>
              <a:rPr lang="en-US" b="1" dirty="0" err="1"/>
              <a:t>indicados</a:t>
            </a:r>
            <a:r>
              <a:rPr lang="en-US" b="1" dirty="0"/>
              <a:t> no </a:t>
            </a:r>
            <a:r>
              <a:rPr lang="en-US" b="1" dirty="0" err="1"/>
              <a:t>Guia</a:t>
            </a:r>
            <a:r>
              <a:rPr lang="en-US" b="1" dirty="0"/>
              <a:t> de </a:t>
            </a:r>
            <a:r>
              <a:rPr lang="en-US" b="1" dirty="0" err="1"/>
              <a:t>Implementação</a:t>
            </a:r>
            <a:r>
              <a:rPr lang="en-US" b="1" dirty="0"/>
              <a:t> do IPS (IG) </a:t>
            </a:r>
            <a:r>
              <a:rPr lang="en-US" dirty="0">
                <a:hlinkClick r:id="rId2"/>
              </a:rPr>
              <a:t>https://</a:t>
            </a:r>
            <a:r>
              <a:rPr lang="en-US" dirty="0" err="1">
                <a:hlinkClick r:id="rId2"/>
              </a:rPr>
              <a:t>build.fhir.org</a:t>
            </a:r>
            <a:r>
              <a:rPr lang="en-US" dirty="0">
                <a:hlinkClick r:id="rId2"/>
              </a:rPr>
              <a:t>/</a:t>
            </a:r>
            <a:r>
              <a:rPr lang="en-US" dirty="0" err="1">
                <a:hlinkClick r:id="rId2"/>
              </a:rPr>
              <a:t>ig</a:t>
            </a:r>
            <a:r>
              <a:rPr lang="en-US" dirty="0">
                <a:hlinkClick r:id="rId2"/>
              </a:rPr>
              <a:t>/HL7/</a:t>
            </a:r>
            <a:r>
              <a:rPr lang="en-US" dirty="0" err="1">
                <a:hlinkClick r:id="rId2"/>
              </a:rPr>
              <a:t>fhir-ips</a:t>
            </a:r>
            <a:r>
              <a:rPr lang="en-US" dirty="0">
                <a:hlinkClick r:id="rId2"/>
              </a:rPr>
              <a:t>/</a:t>
            </a:r>
            <a:r>
              <a:rPr lang="en-US" dirty="0" err="1">
                <a:hlinkClick r:id="rId2"/>
              </a:rPr>
              <a:t>ipsStructure.html</a:t>
            </a:r>
            <a:endParaRPr lang="en-US" dirty="0"/>
          </a:p>
          <a:p>
            <a:pPr marL="514350" indent="-514350">
              <a:buFont typeface="+mj-lt"/>
              <a:buAutoNum type="arabicPeriod"/>
            </a:pPr>
            <a:r>
              <a:rPr lang="en-US" b="1" dirty="0"/>
              <a:t>Carga de </a:t>
            </a:r>
            <a:r>
              <a:rPr lang="en-US" b="1" dirty="0" err="1"/>
              <a:t>todos</a:t>
            </a:r>
            <a:r>
              <a:rPr lang="en-US" b="1" dirty="0"/>
              <a:t> </a:t>
            </a:r>
            <a:r>
              <a:rPr lang="en-US" b="1" dirty="0" err="1"/>
              <a:t>esses</a:t>
            </a:r>
            <a:r>
              <a:rPr lang="en-US" b="1" dirty="0"/>
              <a:t> </a:t>
            </a:r>
            <a:r>
              <a:rPr lang="en-US" b="1" dirty="0" err="1"/>
              <a:t>dicionários</a:t>
            </a:r>
            <a:r>
              <a:rPr lang="en-US" b="1" dirty="0"/>
              <a:t> </a:t>
            </a:r>
            <a:r>
              <a:rPr lang="en-US" b="1" dirty="0" err="1"/>
              <a:t>em</a:t>
            </a:r>
            <a:r>
              <a:rPr lang="en-US" b="1" dirty="0"/>
              <a:t> um </a:t>
            </a:r>
            <a:r>
              <a:rPr lang="en-US" b="1" dirty="0" err="1"/>
              <a:t>serviço</a:t>
            </a:r>
            <a:r>
              <a:rPr lang="en-US" b="1" dirty="0"/>
              <a:t> de </a:t>
            </a:r>
            <a:r>
              <a:rPr lang="en-US" b="1" dirty="0" err="1"/>
              <a:t>terminologia</a:t>
            </a:r>
            <a:r>
              <a:rPr lang="en-US" b="1" dirty="0"/>
              <a:t> </a:t>
            </a:r>
            <a:r>
              <a:rPr lang="en-US" dirty="0" err="1"/>
              <a:t>compatível</a:t>
            </a:r>
            <a:r>
              <a:rPr lang="en-US" dirty="0"/>
              <a:t> com o </a:t>
            </a:r>
            <a:r>
              <a:rPr lang="en-US" dirty="0" err="1"/>
              <a:t>perfil</a:t>
            </a:r>
            <a:r>
              <a:rPr lang="en-US" dirty="0"/>
              <a:t> SVCM IHE e com o </a:t>
            </a:r>
            <a:r>
              <a:rPr lang="en-US" dirty="0" err="1"/>
              <a:t>padrão</a:t>
            </a:r>
            <a:r>
              <a:rPr lang="en-US" dirty="0"/>
              <a:t> Common Terminology Service 2  sob as </a:t>
            </a:r>
            <a:r>
              <a:rPr lang="en-US" dirty="0" err="1"/>
              <a:t>diferentes</a:t>
            </a:r>
            <a:r>
              <a:rPr lang="en-US" dirty="0"/>
              <a:t> </a:t>
            </a:r>
            <a:r>
              <a:rPr lang="en-US" dirty="0" err="1"/>
              <a:t>organizações</a:t>
            </a:r>
            <a:r>
              <a:rPr lang="en-US" dirty="0"/>
              <a:t> que </a:t>
            </a:r>
            <a:r>
              <a:rPr lang="en-US" dirty="0" err="1"/>
              <a:t>devem</a:t>
            </a:r>
            <a:r>
              <a:rPr lang="en-US" dirty="0"/>
              <a:t> </a:t>
            </a:r>
            <a:r>
              <a:rPr lang="en-US" dirty="0" err="1"/>
              <a:t>manter</a:t>
            </a:r>
            <a:r>
              <a:rPr lang="en-US" dirty="0"/>
              <a:t> </a:t>
            </a:r>
            <a:r>
              <a:rPr lang="en-US" dirty="0" err="1"/>
              <a:t>cada</a:t>
            </a:r>
            <a:r>
              <a:rPr lang="en-US" dirty="0"/>
              <a:t> um </a:t>
            </a:r>
            <a:r>
              <a:rPr lang="en-US" dirty="0" err="1"/>
              <a:t>desses</a:t>
            </a:r>
            <a:r>
              <a:rPr lang="en-US" dirty="0"/>
              <a:t> </a:t>
            </a:r>
            <a:r>
              <a:rPr lang="en-US" dirty="0" err="1"/>
              <a:t>dicionários</a:t>
            </a:r>
            <a:endParaRPr lang="en-BR" dirty="0"/>
          </a:p>
        </p:txBody>
      </p:sp>
    </p:spTree>
    <p:extLst>
      <p:ext uri="{BB962C8B-B14F-4D97-AF65-F5344CB8AC3E}">
        <p14:creationId xmlns:p14="http://schemas.microsoft.com/office/powerpoint/2010/main" val="2153530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855604" y="643467"/>
            <a:ext cx="10480792" cy="5571065"/>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2262101" y="1950993"/>
            <a:ext cx="7208756" cy="352104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2438400" y="221673"/>
            <a:ext cx="8646470" cy="369332"/>
          </a:xfrm>
          <a:prstGeom prst="rect">
            <a:avLst/>
          </a:prstGeom>
          <a:noFill/>
        </p:spPr>
        <p:txBody>
          <a:bodyPr wrap="none" rtlCol="0">
            <a:spAutoFit/>
          </a:bodyPr>
          <a:lstStyle/>
          <a:p>
            <a:r>
              <a:rPr lang="en-BR" dirty="0"/>
              <a:t>TERMINOLOGIAS CARREGADAS NO SERVIÇO DE TERMINOLOGIA OPEN CONCEPT LAB - OCL</a:t>
            </a:r>
          </a:p>
        </p:txBody>
      </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a:xfrm>
            <a:off x="2614748" y="116931"/>
            <a:ext cx="10515600" cy="1325563"/>
          </a:xfrm>
        </p:spPr>
        <p:txBody>
          <a:bodyPr/>
          <a:lstStyle/>
          <a:p>
            <a:r>
              <a:rPr lang="en-BR" dirty="0"/>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514350" indent="-514350">
              <a:buFont typeface="+mj-lt"/>
              <a:buAutoNum type="arabicPeriod" startAt="2"/>
            </a:pPr>
            <a:r>
              <a:rPr lang="en-US" dirty="0" err="1"/>
              <a:t>Construção</a:t>
            </a:r>
            <a:r>
              <a:rPr lang="en-US" dirty="0"/>
              <a:t> dos </a:t>
            </a:r>
            <a:r>
              <a:rPr lang="en-US" b="1" dirty="0" err="1"/>
              <a:t>ConceptMaps</a:t>
            </a:r>
            <a:r>
              <a:rPr lang="en-US" dirty="0"/>
              <a:t> que </a:t>
            </a:r>
            <a:r>
              <a:rPr lang="en-US" dirty="0" err="1"/>
              <a:t>expressam</a:t>
            </a:r>
            <a:r>
              <a:rPr lang="en-US" dirty="0"/>
              <a:t> </a:t>
            </a:r>
            <a:r>
              <a:rPr lang="en-US" b="1" dirty="0"/>
              <a:t>o </a:t>
            </a:r>
            <a:r>
              <a:rPr lang="en-US" b="1" dirty="0" err="1"/>
              <a:t>mapeamento</a:t>
            </a:r>
            <a:r>
              <a:rPr lang="en-US" b="1" dirty="0"/>
              <a:t> dos </a:t>
            </a:r>
            <a:r>
              <a:rPr lang="en-US" b="1" dirty="0" err="1"/>
              <a:t>dicionários</a:t>
            </a:r>
            <a:r>
              <a:rPr lang="en-US" b="1" dirty="0"/>
              <a:t> </a:t>
            </a:r>
            <a:r>
              <a:rPr lang="en-US" b="1" dirty="0" err="1"/>
              <a:t>brasileiros</a:t>
            </a:r>
            <a:r>
              <a:rPr lang="en-US" b="1" dirty="0"/>
              <a:t> para as </a:t>
            </a:r>
            <a:r>
              <a:rPr lang="en-US" b="1" dirty="0" err="1"/>
              <a:t>terminologias</a:t>
            </a:r>
            <a:r>
              <a:rPr lang="en-US" b="1" dirty="0"/>
              <a:t> </a:t>
            </a:r>
            <a:r>
              <a:rPr lang="en-US" b="1" dirty="0" err="1"/>
              <a:t>preferidas</a:t>
            </a:r>
            <a:r>
              <a:rPr lang="en-US" b="1" dirty="0"/>
              <a:t> e </a:t>
            </a:r>
            <a:r>
              <a:rPr lang="en-US" b="1" dirty="0" err="1"/>
              <a:t>exigidas</a:t>
            </a:r>
            <a:r>
              <a:rPr lang="en-US" b="1" dirty="0"/>
              <a:t> </a:t>
            </a:r>
            <a:r>
              <a:rPr lang="en-US" b="1" dirty="0" err="1"/>
              <a:t>pelo</a:t>
            </a:r>
            <a:r>
              <a:rPr lang="en-US" b="1" dirty="0"/>
              <a:t> IPS</a:t>
            </a:r>
            <a:r>
              <a:rPr lang="en-US" dirty="0"/>
              <a:t>. </a:t>
            </a:r>
          </a:p>
          <a:p>
            <a:pPr marL="514350" indent="-514350">
              <a:buFont typeface="+mj-lt"/>
              <a:buAutoNum type="arabicPeriod" startAt="2"/>
            </a:pPr>
            <a:r>
              <a:rPr lang="en-US" dirty="0"/>
              <a:t>O </a:t>
            </a:r>
            <a:r>
              <a:rPr lang="en-US" dirty="0" err="1"/>
              <a:t>processo</a:t>
            </a:r>
            <a:r>
              <a:rPr lang="en-US" dirty="0"/>
              <a:t> de </a:t>
            </a:r>
            <a:r>
              <a:rPr lang="en-US" dirty="0" err="1"/>
              <a:t>mapeamento</a:t>
            </a:r>
            <a:r>
              <a:rPr lang="en-US" dirty="0"/>
              <a:t> </a:t>
            </a:r>
            <a:r>
              <a:rPr lang="en-US" dirty="0" err="1"/>
              <a:t>seguiu</a:t>
            </a:r>
            <a:r>
              <a:rPr lang="en-US" dirty="0"/>
              <a:t> a ISO/TR 12300:2014 </a:t>
            </a:r>
            <a:r>
              <a:rPr lang="en-US" dirty="0" err="1"/>
              <a:t>Informática</a:t>
            </a:r>
            <a:r>
              <a:rPr lang="en-US" dirty="0"/>
              <a:t> </a:t>
            </a:r>
            <a:r>
              <a:rPr lang="en-US" dirty="0" err="1"/>
              <a:t>em</a:t>
            </a:r>
            <a:r>
              <a:rPr lang="en-US" dirty="0"/>
              <a:t> </a:t>
            </a:r>
            <a:r>
              <a:rPr lang="en-US" dirty="0" err="1"/>
              <a:t>Saúde</a:t>
            </a:r>
            <a:r>
              <a:rPr lang="en-US" dirty="0"/>
              <a:t> – </a:t>
            </a:r>
            <a:r>
              <a:rPr lang="en-US" dirty="0" err="1"/>
              <a:t>Princípios</a:t>
            </a:r>
            <a:r>
              <a:rPr lang="en-US" dirty="0"/>
              <a:t> de </a:t>
            </a:r>
            <a:r>
              <a:rPr lang="en-US" dirty="0" err="1"/>
              <a:t>mapeamento</a:t>
            </a:r>
            <a:r>
              <a:rPr lang="en-US" dirty="0"/>
              <a:t> entre </a:t>
            </a:r>
            <a:r>
              <a:rPr lang="en-US" dirty="0" err="1"/>
              <a:t>sistemas</a:t>
            </a:r>
            <a:r>
              <a:rPr lang="en-US" dirty="0"/>
              <a:t> </a:t>
            </a:r>
            <a:r>
              <a:rPr lang="en-US" dirty="0" err="1"/>
              <a:t>terminológicos</a:t>
            </a:r>
            <a:r>
              <a:rPr lang="en-US" dirty="0"/>
              <a:t>  </a:t>
            </a:r>
            <a:r>
              <a:rPr lang="en-US" dirty="0" err="1"/>
              <a:t>indicando</a:t>
            </a:r>
            <a:r>
              <a:rPr lang="en-US" dirty="0"/>
              <a:t> a </a:t>
            </a:r>
            <a:r>
              <a:rPr lang="en-US" dirty="0" err="1"/>
              <a:t>cardinalidade</a:t>
            </a:r>
            <a:r>
              <a:rPr lang="en-US" dirty="0"/>
              <a:t> e </a:t>
            </a:r>
            <a:r>
              <a:rPr lang="en-US" dirty="0" err="1"/>
              <a:t>grau</a:t>
            </a:r>
            <a:r>
              <a:rPr lang="en-US" dirty="0"/>
              <a:t> de </a:t>
            </a:r>
            <a:r>
              <a:rPr lang="en-US" dirty="0" err="1"/>
              <a:t>equivalência</a:t>
            </a:r>
            <a:r>
              <a:rPr lang="en-US" dirty="0"/>
              <a:t> </a:t>
            </a:r>
            <a:r>
              <a:rPr lang="en-US" dirty="0" err="1"/>
              <a:t>semântica</a:t>
            </a:r>
            <a:r>
              <a:rPr lang="en-US" dirty="0"/>
              <a:t> entre </a:t>
            </a:r>
            <a:r>
              <a:rPr lang="en-US" dirty="0" err="1"/>
              <a:t>os</a:t>
            </a:r>
            <a:r>
              <a:rPr lang="en-US" dirty="0"/>
              <a:t> </a:t>
            </a:r>
            <a:r>
              <a:rPr lang="en-US" dirty="0" err="1"/>
              <a:t>conceitos</a:t>
            </a:r>
            <a:endParaRPr lang="en-US" dirty="0"/>
          </a:p>
          <a:p>
            <a:pPr marL="514350" indent="-514350">
              <a:buFont typeface="+mj-lt"/>
              <a:buAutoNum type="arabicPeriod" startAt="2"/>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2209800" y="2013538"/>
            <a:ext cx="7772400" cy="4163425"/>
          </a:xfrm>
          <a:prstGeom prst="rect">
            <a:avLst/>
          </a:prstGeom>
        </p:spPr>
      </p:pic>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92134" y="569305"/>
            <a:ext cx="9690066" cy="5270385"/>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2299855" y="290945"/>
            <a:ext cx="6038191" cy="369332"/>
          </a:xfrm>
          <a:prstGeom prst="rect">
            <a:avLst/>
          </a:prstGeom>
          <a:noFill/>
        </p:spPr>
        <p:txBody>
          <a:bodyPr wrap="none" rtlCol="0">
            <a:spAutoFit/>
          </a:bodyPr>
          <a:lstStyle/>
          <a:p>
            <a:r>
              <a:rPr lang="en-BR" dirty="0"/>
              <a:t>MAPEAMENTO DE TERMINOLOGIAS RNDS PARA SNOMED - IPS</a:t>
            </a:r>
          </a:p>
        </p:txBody>
      </p:sp>
    </p:spTree>
    <p:extLst>
      <p:ext uri="{BB962C8B-B14F-4D97-AF65-F5344CB8AC3E}">
        <p14:creationId xmlns:p14="http://schemas.microsoft.com/office/powerpoint/2010/main" val="2985661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C5BD0-5364-6DA2-E146-67284D0F6EBA}"/>
              </a:ext>
            </a:extLst>
          </p:cNvPr>
          <p:cNvSpPr>
            <a:spLocks noGrp="1"/>
          </p:cNvSpPr>
          <p:nvPr>
            <p:ph type="title"/>
          </p:nvPr>
        </p:nvSpPr>
        <p:spPr>
          <a:xfrm>
            <a:off x="838200" y="57484"/>
            <a:ext cx="10515600" cy="416649"/>
          </a:xfrm>
        </p:spPr>
        <p:txBody>
          <a:bodyPr/>
          <a:lstStyle/>
          <a:p>
            <a:r>
              <a:rPr lang="en-US" sz="3200" dirty="0">
                <a:hlinkClick r:id="rId2"/>
              </a:rPr>
              <a:t>https://</a:t>
            </a:r>
            <a:r>
              <a:rPr lang="en-US" sz="3200" dirty="0" err="1">
                <a:hlinkClick r:id="rId2"/>
              </a:rPr>
              <a:t>ips-brasil.web.app</a:t>
            </a:r>
            <a:r>
              <a:rPr lang="en-US" sz="3200" dirty="0">
                <a:hlinkClick r:id="rId2"/>
              </a:rPr>
              <a:t>/</a:t>
            </a:r>
            <a:r>
              <a:rPr lang="en-US" sz="3200" dirty="0" err="1">
                <a:hlinkClick r:id="rId2"/>
              </a:rPr>
              <a:t>index.html</a:t>
            </a:r>
            <a:endParaRPr lang="en-BR" sz="3200" dirty="0"/>
          </a:p>
        </p:txBody>
      </p:sp>
      <p:sp>
        <p:nvSpPr>
          <p:cNvPr id="3" name="Content Placeholder 2">
            <a:extLst>
              <a:ext uri="{FF2B5EF4-FFF2-40B4-BE49-F238E27FC236}">
                <a16:creationId xmlns:a16="http://schemas.microsoft.com/office/drawing/2014/main" id="{DBAE1633-0737-08EC-A15C-A6C2B80B36F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CDBB75F7-6C82-8278-7538-5082B75BE51F}"/>
              </a:ext>
            </a:extLst>
          </p:cNvPr>
          <p:cNvPicPr>
            <a:picLocks noChangeAspect="1"/>
          </p:cNvPicPr>
          <p:nvPr/>
        </p:nvPicPr>
        <p:blipFill>
          <a:blip r:embed="rId3"/>
          <a:stretch>
            <a:fillRect/>
          </a:stretch>
        </p:blipFill>
        <p:spPr>
          <a:xfrm>
            <a:off x="543423" y="681037"/>
            <a:ext cx="10810377" cy="5984874"/>
          </a:xfrm>
          <a:prstGeom prst="rect">
            <a:avLst/>
          </a:prstGeom>
        </p:spPr>
      </p:pic>
    </p:spTree>
    <p:extLst>
      <p:ext uri="{BB962C8B-B14F-4D97-AF65-F5344CB8AC3E}">
        <p14:creationId xmlns:p14="http://schemas.microsoft.com/office/powerpoint/2010/main" val="3196297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838200" y="365125"/>
            <a:ext cx="10515600" cy="662781"/>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982638" y="1027906"/>
            <a:ext cx="8985769" cy="5712997"/>
          </a:xfrm>
        </p:spPr>
      </p:pic>
    </p:spTree>
    <p:extLst>
      <p:ext uri="{BB962C8B-B14F-4D97-AF65-F5344CB8AC3E}">
        <p14:creationId xmlns:p14="http://schemas.microsoft.com/office/powerpoint/2010/main" val="793612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1105469" y="277911"/>
            <a:ext cx="10372467" cy="6073200"/>
          </a:xfrm>
          <a:prstGeom prst="rect">
            <a:avLst/>
          </a:prstGeom>
        </p:spPr>
      </p:pic>
      <p:sp>
        <p:nvSpPr>
          <p:cNvPr id="5" name="Left Arrow 4">
            <a:extLst>
              <a:ext uri="{FF2B5EF4-FFF2-40B4-BE49-F238E27FC236}">
                <a16:creationId xmlns:a16="http://schemas.microsoft.com/office/drawing/2014/main" id="{A400B96F-2816-A35A-55BF-8766B0C52C71}"/>
              </a:ext>
            </a:extLst>
          </p:cNvPr>
          <p:cNvSpPr/>
          <p:nvPr/>
        </p:nvSpPr>
        <p:spPr>
          <a:xfrm>
            <a:off x="10849970" y="2429301"/>
            <a:ext cx="1023582" cy="532263"/>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7" name="TextBox 6">
            <a:extLst>
              <a:ext uri="{FF2B5EF4-FFF2-40B4-BE49-F238E27FC236}">
                <a16:creationId xmlns:a16="http://schemas.microsoft.com/office/drawing/2014/main" id="{204418CA-7D7B-FC77-3CAA-E08D0BC204DF}"/>
              </a:ext>
            </a:extLst>
          </p:cNvPr>
          <p:cNvSpPr txBox="1"/>
          <p:nvPr/>
        </p:nvSpPr>
        <p:spPr>
          <a:xfrm>
            <a:off x="3803374" y="6376925"/>
            <a:ext cx="4174604" cy="369332"/>
          </a:xfrm>
          <a:prstGeom prst="rect">
            <a:avLst/>
          </a:prstGeom>
          <a:noFill/>
        </p:spPr>
        <p:txBody>
          <a:bodyPr wrap="none" rtlCol="0">
            <a:spAutoFit/>
          </a:bodyPr>
          <a:lstStyle/>
          <a:p>
            <a:r>
              <a:rPr lang="en-BR" dirty="0"/>
              <a:t>São Paulo, 12 a 14 de novembro de 2023</a:t>
            </a:r>
          </a:p>
        </p:txBody>
      </p:sp>
      <p:sp>
        <p:nvSpPr>
          <p:cNvPr id="8" name="Left Arrow 7">
            <a:extLst>
              <a:ext uri="{FF2B5EF4-FFF2-40B4-BE49-F238E27FC236}">
                <a16:creationId xmlns:a16="http://schemas.microsoft.com/office/drawing/2014/main" id="{3B06C0F6-B09C-5686-655A-F46524205FB2}"/>
              </a:ext>
            </a:extLst>
          </p:cNvPr>
          <p:cNvSpPr/>
          <p:nvPr/>
        </p:nvSpPr>
        <p:spPr>
          <a:xfrm>
            <a:off x="10759831" y="3983305"/>
            <a:ext cx="1023582" cy="532263"/>
          </a:xfrm>
          <a:prstGeom prst="lef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2929511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0" y="0"/>
            <a:ext cx="6369567" cy="68580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5693116" y="0"/>
            <a:ext cx="5821114" cy="68580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FC08-EBCB-39B5-EEBA-8E1788176650}"/>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399909E5-845D-CD4E-C833-C33C0A20E18B}"/>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CEA59EA-D8B0-EC77-2472-FB00B7444D25}"/>
              </a:ext>
            </a:extLst>
          </p:cNvPr>
          <p:cNvPicPr>
            <a:picLocks noChangeAspect="1"/>
          </p:cNvPicPr>
          <p:nvPr/>
        </p:nvPicPr>
        <p:blipFill>
          <a:blip r:embed="rId2"/>
          <a:stretch>
            <a:fillRect/>
          </a:stretch>
        </p:blipFill>
        <p:spPr>
          <a:xfrm>
            <a:off x="2694359" y="0"/>
            <a:ext cx="6803282" cy="6858000"/>
          </a:xfrm>
          <a:prstGeom prst="rect">
            <a:avLst/>
          </a:prstGeom>
        </p:spPr>
      </p:pic>
    </p:spTree>
    <p:extLst>
      <p:ext uri="{BB962C8B-B14F-4D97-AF65-F5344CB8AC3E}">
        <p14:creationId xmlns:p14="http://schemas.microsoft.com/office/powerpoint/2010/main" val="1326279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2570018" y="172367"/>
            <a:ext cx="10515600" cy="1325563"/>
          </a:xfrm>
        </p:spPr>
        <p:txBody>
          <a:bodyPr/>
          <a:lstStyle/>
          <a:p>
            <a:r>
              <a:rPr lang="en-BR" dirty="0"/>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838200" y="1253448"/>
            <a:ext cx="10515600" cy="4769403"/>
          </a:xfrm>
        </p:spPr>
        <p:txBody>
          <a:bodyPr>
            <a:noAutofit/>
          </a:bodyPr>
          <a:lstStyle/>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 geral</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449580" algn="just">
              <a:lnSpc>
                <a:spcPct val="100000"/>
              </a:lnSpc>
            </a:pPr>
            <a:r>
              <a:rPr lang="pt-BR" sz="1900" dirty="0">
                <a:effectLst/>
                <a:latin typeface="Calibri" panose="020F0502020204030204" pitchFamily="34" charset="0"/>
                <a:ea typeface="Calibri" panose="020F0502020204030204" pitchFamily="34" charset="0"/>
                <a:cs typeface="Arial" panose="020B0604020202020204" pitchFamily="34" charset="0"/>
              </a:rPr>
              <a:t>Promover ambiente de interconectividade de informação em saúde, por meio do desenvolvimento de </a:t>
            </a:r>
            <a:r>
              <a:rPr lang="pt-BR" sz="1900" i="1" dirty="0">
                <a:effectLst/>
                <a:latin typeface="Calibri" panose="020F0502020204030204" pitchFamily="34" charset="0"/>
                <a:ea typeface="Calibri" panose="020F0502020204030204" pitchFamily="34" charset="0"/>
                <a:cs typeface="Arial" panose="020B0604020202020204" pitchFamily="34" charset="0"/>
              </a:rPr>
              <a:t>serviço web</a:t>
            </a:r>
            <a:r>
              <a:rPr lang="pt-BR" sz="1900" dirty="0">
                <a:effectLst/>
                <a:latin typeface="Calibri" panose="020F0502020204030204" pitchFamily="34" charset="0"/>
                <a:ea typeface="Calibri" panose="020F0502020204030204" pitchFamily="34" charset="0"/>
                <a:cs typeface="Arial" panose="020B0604020202020204" pitchFamily="34" charset="0"/>
              </a:rPr>
              <a:t> capaz de gerar os componentes de Imunização e Exames do Sumário internacional do paciente (IPS) em consonância e a fim de apoiar a implantação da Estratégia de Saúde Digital para o Brasil.</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Objetivos específicos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Criar o repositório semântico</a:t>
            </a:r>
            <a:r>
              <a:rPr lang="pt-BR" sz="1900" dirty="0">
                <a:effectLst/>
                <a:latin typeface="Calibri" panose="020F0502020204030204" pitchFamily="34" charset="0"/>
                <a:ea typeface="Arial" panose="020B0604020202020204" pitchFamily="34" charset="0"/>
                <a:cs typeface="Calibri" panose="020F0502020204030204" pitchFamily="34" charset="0"/>
              </a:rPr>
              <a:t>, ou seja, carregar </a:t>
            </a:r>
            <a:r>
              <a:rPr lang="pt-BR" sz="1900" b="1" dirty="0">
                <a:effectLst/>
                <a:latin typeface="Calibri" panose="020F0502020204030204" pitchFamily="34" charset="0"/>
                <a:ea typeface="Arial" panose="020B0604020202020204" pitchFamily="34" charset="0"/>
                <a:cs typeface="Calibri" panose="020F0502020204030204" pitchFamily="34" charset="0"/>
              </a:rPr>
              <a:t>no serviço de terminologia </a:t>
            </a:r>
            <a:r>
              <a:rPr lang="pt-BR" sz="1900" dirty="0">
                <a:effectLst/>
                <a:latin typeface="Calibri" panose="020F0502020204030204" pitchFamily="34" charset="0"/>
                <a:ea typeface="Arial" panose="020B0604020202020204" pitchFamily="34" charset="0"/>
                <a:cs typeface="Calibri" panose="020F0502020204030204" pitchFamily="34" charset="0"/>
              </a:rPr>
              <a:t>todas as terminologias dos componentes de Imunização, Exames, Alergias/Reações Adversas, Medicamentos utilizados na RNDS, bem como as terminologias utilizadas no Sumário Internacional do Paciente (IPS – </a:t>
            </a:r>
            <a:r>
              <a:rPr lang="pt-BR" sz="1900" i="1" dirty="0" err="1">
                <a:effectLst/>
                <a:latin typeface="Calibri" panose="020F0502020204030204" pitchFamily="34" charset="0"/>
                <a:ea typeface="Arial" panose="020B0604020202020204" pitchFamily="34" charset="0"/>
                <a:cs typeface="Calibri" panose="020F0502020204030204" pitchFamily="34" charset="0"/>
              </a:rPr>
              <a:t>International</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Patient</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Summary</a:t>
            </a:r>
            <a:r>
              <a:rPr lang="pt-BR" sz="1900" dirty="0">
                <a:effectLst/>
                <a:latin typeface="Calibri" panose="020F0502020204030204" pitchFamily="34" charset="0"/>
                <a:ea typeface="Arial" panose="020B0604020202020204" pitchFamily="34" charset="0"/>
                <a:cs typeface="Calibri" panose="020F0502020204030204" pitchFamily="34" charset="0"/>
              </a:rPr>
              <a:t>);</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Estabelecer os mapeamentos das terminologias RNDS de Imunização, Exames, Alergias/Reações Adversas para os padrões terminológicos IPS</a:t>
            </a:r>
            <a:r>
              <a:rPr lang="pt-BR" sz="1900" dirty="0">
                <a:effectLst/>
                <a:latin typeface="Calibri" panose="020F0502020204030204" pitchFamily="34" charset="0"/>
                <a:ea typeface="Arial" panose="020B0604020202020204" pitchFamily="34" charset="0"/>
                <a:cs typeface="Calibri" panose="020F0502020204030204" pitchFamily="34" charset="0"/>
              </a:rPr>
              <a:t> – definição dos mapas de conceito (</a:t>
            </a:r>
            <a:r>
              <a:rPr lang="pt-BR" sz="1900" i="1" dirty="0" err="1">
                <a:effectLst/>
                <a:latin typeface="Calibri" panose="020F0502020204030204" pitchFamily="34" charset="0"/>
                <a:ea typeface="Arial" panose="020B0604020202020204" pitchFamily="34" charset="0"/>
                <a:cs typeface="Calibri" panose="020F0502020204030204" pitchFamily="34" charset="0"/>
              </a:rPr>
              <a:t>Concept</a:t>
            </a:r>
            <a:r>
              <a:rPr lang="pt-BR" sz="1900" i="1" dirty="0">
                <a:effectLst/>
                <a:latin typeface="Calibri" panose="020F0502020204030204" pitchFamily="34" charset="0"/>
                <a:ea typeface="Arial" panose="020B0604020202020204" pitchFamily="34" charset="0"/>
                <a:cs typeface="Calibri" panose="020F0502020204030204" pitchFamily="34" charset="0"/>
              </a:rPr>
              <a:t> Maps</a:t>
            </a:r>
            <a:r>
              <a:rPr lang="pt-BR" sz="1900" dirty="0">
                <a:effectLst/>
                <a:latin typeface="Calibri" panose="020F0502020204030204" pitchFamily="34" charset="0"/>
                <a:ea typeface="Arial" panose="020B0604020202020204" pitchFamily="34" charset="0"/>
                <a:cs typeface="Calibri" panose="020F0502020204030204" pitchFamily="34" charset="0"/>
              </a:rPr>
              <a:t>) para cada um destes mapeamentos;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0" algn="just">
              <a:lnSpc>
                <a:spcPct val="100000"/>
              </a:lnSpc>
              <a:buNone/>
            </a:pPr>
            <a:r>
              <a:rPr lang="pt-BR" sz="1900" dirty="0">
                <a:effectLst/>
                <a:latin typeface="Calibri" panose="020F0502020204030204" pitchFamily="34" charset="0"/>
                <a:ea typeface="Calibri" panose="020F0502020204030204" pitchFamily="34" charset="0"/>
                <a:cs typeface="Arial" panose="020B0604020202020204" pitchFamily="34" charset="0"/>
              </a:rPr>
              <a:t> </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endParaRPr lang="en-BR" dirty="0"/>
          </a:p>
        </p:txBody>
      </p:sp>
    </p:spTree>
    <p:extLst>
      <p:ext uri="{BB962C8B-B14F-4D97-AF65-F5344CB8AC3E}">
        <p14:creationId xmlns:p14="http://schemas.microsoft.com/office/powerpoint/2010/main" val="33846602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0052-00C9-78BF-65FE-E93DFC4A3BDF}"/>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6A5DEB2-1DF6-F681-DBF8-71A19BC4A09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37943B5-9572-DE1A-45D3-42C28860D51A}"/>
              </a:ext>
            </a:extLst>
          </p:cNvPr>
          <p:cNvPicPr>
            <a:picLocks noChangeAspect="1"/>
          </p:cNvPicPr>
          <p:nvPr/>
        </p:nvPicPr>
        <p:blipFill>
          <a:blip r:embed="rId2"/>
          <a:stretch>
            <a:fillRect/>
          </a:stretch>
        </p:blipFill>
        <p:spPr>
          <a:xfrm>
            <a:off x="1604159" y="365126"/>
            <a:ext cx="7772400" cy="1814275"/>
          </a:xfrm>
          <a:prstGeom prst="rect">
            <a:avLst/>
          </a:prstGeom>
        </p:spPr>
      </p:pic>
      <p:pic>
        <p:nvPicPr>
          <p:cNvPr id="5" name="Picture 4">
            <a:extLst>
              <a:ext uri="{FF2B5EF4-FFF2-40B4-BE49-F238E27FC236}">
                <a16:creationId xmlns:a16="http://schemas.microsoft.com/office/drawing/2014/main" id="{7D6FBA9E-43FB-F0B3-3ED5-FF8C67E87FBD}"/>
              </a:ext>
            </a:extLst>
          </p:cNvPr>
          <p:cNvPicPr>
            <a:picLocks noChangeAspect="1"/>
          </p:cNvPicPr>
          <p:nvPr/>
        </p:nvPicPr>
        <p:blipFill>
          <a:blip r:embed="rId3"/>
          <a:stretch>
            <a:fillRect/>
          </a:stretch>
        </p:blipFill>
        <p:spPr>
          <a:xfrm>
            <a:off x="1711036" y="1992168"/>
            <a:ext cx="7772400" cy="4607461"/>
          </a:xfrm>
          <a:prstGeom prst="rect">
            <a:avLst/>
          </a:prstGeom>
        </p:spPr>
      </p:pic>
    </p:spTree>
    <p:extLst>
      <p:ext uri="{BB962C8B-B14F-4D97-AF65-F5344CB8AC3E}">
        <p14:creationId xmlns:p14="http://schemas.microsoft.com/office/powerpoint/2010/main" val="3300817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AC66-2B54-4A6F-6BBE-D28F15DA9D5B}"/>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17F1F13-136A-E831-35F5-28A167B648F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8F7DE87-E585-ABF4-E876-4897807D50BA}"/>
              </a:ext>
            </a:extLst>
          </p:cNvPr>
          <p:cNvPicPr>
            <a:picLocks noChangeAspect="1"/>
          </p:cNvPicPr>
          <p:nvPr/>
        </p:nvPicPr>
        <p:blipFill>
          <a:blip r:embed="rId2"/>
          <a:stretch>
            <a:fillRect/>
          </a:stretch>
        </p:blipFill>
        <p:spPr>
          <a:xfrm>
            <a:off x="2210150" y="0"/>
            <a:ext cx="7771700" cy="6858000"/>
          </a:xfrm>
          <a:prstGeom prst="rect">
            <a:avLst/>
          </a:prstGeom>
        </p:spPr>
      </p:pic>
    </p:spTree>
    <p:extLst>
      <p:ext uri="{BB962C8B-B14F-4D97-AF65-F5344CB8AC3E}">
        <p14:creationId xmlns:p14="http://schemas.microsoft.com/office/powerpoint/2010/main" val="37371484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0D4C-62B9-C2F0-7DF2-B752C9DFAB71}"/>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ADCC474A-D08D-545F-F46F-03A7F4FF70B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611C4C60-93D4-17C6-29B1-BD35440B7692}"/>
              </a:ext>
            </a:extLst>
          </p:cNvPr>
          <p:cNvPicPr>
            <a:picLocks noChangeAspect="1"/>
          </p:cNvPicPr>
          <p:nvPr/>
        </p:nvPicPr>
        <p:blipFill>
          <a:blip r:embed="rId2"/>
          <a:stretch>
            <a:fillRect/>
          </a:stretch>
        </p:blipFill>
        <p:spPr>
          <a:xfrm>
            <a:off x="1840675" y="990814"/>
            <a:ext cx="8141525" cy="4664874"/>
          </a:xfrm>
          <a:prstGeom prst="rect">
            <a:avLst/>
          </a:prstGeom>
        </p:spPr>
      </p:pic>
    </p:spTree>
    <p:extLst>
      <p:ext uri="{BB962C8B-B14F-4D97-AF65-F5344CB8AC3E}">
        <p14:creationId xmlns:p14="http://schemas.microsoft.com/office/powerpoint/2010/main" val="1386901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3846-C92C-07D5-6D30-D4502AC9FC85}"/>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D92DB7B6-D462-E9C6-A902-EDFB89E96F4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187A4DF-CB90-01B6-8C0E-E9FE1028ED6A}"/>
              </a:ext>
            </a:extLst>
          </p:cNvPr>
          <p:cNvPicPr>
            <a:picLocks noChangeAspect="1"/>
          </p:cNvPicPr>
          <p:nvPr/>
        </p:nvPicPr>
        <p:blipFill>
          <a:blip r:embed="rId2"/>
          <a:stretch>
            <a:fillRect/>
          </a:stretch>
        </p:blipFill>
        <p:spPr>
          <a:xfrm>
            <a:off x="2209800" y="1039512"/>
            <a:ext cx="7772400" cy="4778975"/>
          </a:xfrm>
          <a:prstGeom prst="rect">
            <a:avLst/>
          </a:prstGeom>
        </p:spPr>
      </p:pic>
    </p:spTree>
    <p:extLst>
      <p:ext uri="{BB962C8B-B14F-4D97-AF65-F5344CB8AC3E}">
        <p14:creationId xmlns:p14="http://schemas.microsoft.com/office/powerpoint/2010/main" val="1308567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65F2-61E0-8F66-0EB9-C199B26EBA14}"/>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F772533C-FA01-C9FF-1B03-A00663FEC9D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59759E8-B478-3A14-176E-2690EC76020C}"/>
              </a:ext>
            </a:extLst>
          </p:cNvPr>
          <p:cNvPicPr>
            <a:picLocks noChangeAspect="1"/>
          </p:cNvPicPr>
          <p:nvPr/>
        </p:nvPicPr>
        <p:blipFill>
          <a:blip r:embed="rId2"/>
          <a:stretch>
            <a:fillRect/>
          </a:stretch>
        </p:blipFill>
        <p:spPr>
          <a:xfrm>
            <a:off x="2332216" y="0"/>
            <a:ext cx="7527568" cy="6858000"/>
          </a:xfrm>
          <a:prstGeom prst="rect">
            <a:avLst/>
          </a:prstGeom>
        </p:spPr>
      </p:pic>
    </p:spTree>
    <p:extLst>
      <p:ext uri="{BB962C8B-B14F-4D97-AF65-F5344CB8AC3E}">
        <p14:creationId xmlns:p14="http://schemas.microsoft.com/office/powerpoint/2010/main" val="27776129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C420-5D7B-61D9-8535-241C28ABBCDE}"/>
              </a:ext>
            </a:extLst>
          </p:cNvPr>
          <p:cNvSpPr>
            <a:spLocks noGrp="1"/>
          </p:cNvSpPr>
          <p:nvPr>
            <p:ph type="title"/>
          </p:nvPr>
        </p:nvSpPr>
        <p:spPr/>
        <p:txBody>
          <a:bodyPr/>
          <a:lstStyle/>
          <a:p>
            <a:r>
              <a:rPr lang="en-BR" dirty="0"/>
              <a:t>Conclusão Conectatona</a:t>
            </a:r>
          </a:p>
        </p:txBody>
      </p:sp>
      <p:sp>
        <p:nvSpPr>
          <p:cNvPr id="3" name="Content Placeholder 2">
            <a:extLst>
              <a:ext uri="{FF2B5EF4-FFF2-40B4-BE49-F238E27FC236}">
                <a16:creationId xmlns:a16="http://schemas.microsoft.com/office/drawing/2014/main" id="{ABC2A838-7A34-2411-9B50-07F96C42F8B3}"/>
              </a:ext>
            </a:extLst>
          </p:cNvPr>
          <p:cNvSpPr>
            <a:spLocks noGrp="1"/>
          </p:cNvSpPr>
          <p:nvPr>
            <p:ph idx="1"/>
          </p:nvPr>
        </p:nvSpPr>
        <p:spPr/>
        <p:txBody>
          <a:bodyPr>
            <a:normAutofit/>
          </a:bodyPr>
          <a:lstStyle/>
          <a:p>
            <a:pPr>
              <a:lnSpc>
                <a:spcPct val="100000"/>
              </a:lnSpc>
            </a:pPr>
            <a:r>
              <a:rPr lang="en-US" sz="2400" dirty="0">
                <a:effectLst/>
                <a:latin typeface="Helvetica" pitchFamily="2" charset="0"/>
              </a:rPr>
              <a:t>Based on the results in Gazelle, Brazil has successfully demonstrated the implementation of both Tracks. Track 1 involves IPS and MHD, while Track 2a involves DDCC. The exchange of IPS documents with other countries was successfully demonstrated using the IHE standards (IPS and MHD).</a:t>
            </a:r>
          </a:p>
          <a:p>
            <a:pPr>
              <a:lnSpc>
                <a:spcPct val="100000"/>
              </a:lnSpc>
            </a:pPr>
            <a:r>
              <a:rPr lang="en-US" sz="2400" dirty="0">
                <a:effectLst/>
                <a:latin typeface="Helvetica" pitchFamily="2" charset="0"/>
              </a:rPr>
              <a:t>Additionally, Brazil shared a COVID certificate recognized by the universal validator of WHO and tested by Chile MoH. With its test partners, Brazil has showcased interoperability with other countries such as Chile, El Salvador, Argentina, and Costa Rica.</a:t>
            </a:r>
          </a:p>
          <a:p>
            <a:endParaRPr lang="en-BR" dirty="0"/>
          </a:p>
        </p:txBody>
      </p:sp>
    </p:spTree>
    <p:extLst>
      <p:ext uri="{BB962C8B-B14F-4D97-AF65-F5344CB8AC3E}">
        <p14:creationId xmlns:p14="http://schemas.microsoft.com/office/powerpoint/2010/main" val="2233168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7C5B-6059-4DF5-FC1F-384AF6D8AB71}"/>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F821EAA0-D2F5-82BF-8B5E-F9C7B4034A49}"/>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9D71AD5-1DCD-42FA-75F2-6A2F8A40F1A9}"/>
              </a:ext>
            </a:extLst>
          </p:cNvPr>
          <p:cNvPicPr>
            <a:picLocks noChangeAspect="1"/>
          </p:cNvPicPr>
          <p:nvPr/>
        </p:nvPicPr>
        <p:blipFill>
          <a:blip r:embed="rId2"/>
          <a:stretch>
            <a:fillRect/>
          </a:stretch>
        </p:blipFill>
        <p:spPr>
          <a:xfrm>
            <a:off x="195942" y="783415"/>
            <a:ext cx="7772400" cy="5291169"/>
          </a:xfrm>
          <a:prstGeom prst="rect">
            <a:avLst/>
          </a:prstGeom>
        </p:spPr>
      </p:pic>
      <p:sp>
        <p:nvSpPr>
          <p:cNvPr id="5" name="TextBox 4">
            <a:extLst>
              <a:ext uri="{FF2B5EF4-FFF2-40B4-BE49-F238E27FC236}">
                <a16:creationId xmlns:a16="http://schemas.microsoft.com/office/drawing/2014/main" id="{D88568A6-DB5F-228E-A818-E1F750D7625D}"/>
              </a:ext>
            </a:extLst>
          </p:cNvPr>
          <p:cNvSpPr txBox="1"/>
          <p:nvPr/>
        </p:nvSpPr>
        <p:spPr>
          <a:xfrm>
            <a:off x="8066313" y="1032555"/>
            <a:ext cx="3189515" cy="2308324"/>
          </a:xfrm>
          <a:prstGeom prst="rect">
            <a:avLst/>
          </a:prstGeom>
          <a:noFill/>
        </p:spPr>
        <p:txBody>
          <a:bodyPr wrap="square" rtlCol="0">
            <a:spAutoFit/>
          </a:bodyPr>
          <a:lstStyle/>
          <a:p>
            <a:r>
              <a:rPr lang="en-BR" dirty="0"/>
              <a:t>Brasil participou de dois tracks:</a:t>
            </a:r>
          </a:p>
          <a:p>
            <a:r>
              <a:rPr lang="en-BR" dirty="0"/>
              <a:t>1 – IPS</a:t>
            </a:r>
          </a:p>
          <a:p>
            <a:r>
              <a:rPr lang="en-BR" dirty="0"/>
              <a:t>2 -  Certificado de Vacina DDCC (WHO)</a:t>
            </a:r>
          </a:p>
          <a:p>
            <a:endParaRPr lang="en-BR" dirty="0"/>
          </a:p>
          <a:p>
            <a:r>
              <a:rPr lang="en-US" dirty="0"/>
              <a:t>R</a:t>
            </a:r>
            <a:r>
              <a:rPr lang="en-BR" dirty="0"/>
              <a:t>ecebeu prêmio destaque pela participação nestes dois tracks</a:t>
            </a:r>
          </a:p>
          <a:p>
            <a:endParaRPr lang="en-BR" dirty="0"/>
          </a:p>
        </p:txBody>
      </p:sp>
    </p:spTree>
    <p:extLst>
      <p:ext uri="{BB962C8B-B14F-4D97-AF65-F5344CB8AC3E}">
        <p14:creationId xmlns:p14="http://schemas.microsoft.com/office/powerpoint/2010/main" val="3070932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12750"/>
            <a:ext cx="2814939" cy="4351338"/>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7543800" cy="825500"/>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6424" y="825500"/>
            <a:ext cx="3060264" cy="3938588"/>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3776" y="825500"/>
            <a:ext cx="4241800" cy="2095500"/>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8158" y="4250645"/>
            <a:ext cx="5556794" cy="2495006"/>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7720437" y="2768011"/>
            <a:ext cx="4241800" cy="5588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8688" y="2768011"/>
            <a:ext cx="3047009" cy="4050937"/>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7925697" y="3422650"/>
            <a:ext cx="4241800" cy="647700"/>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49534-7A88-CBF7-697F-1FBE1B97DC63}"/>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F8057FD6-C280-8C95-B76C-4A5771717605}"/>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08A1728C-2F2E-8B93-CB05-645BDF707EBA}"/>
              </a:ext>
            </a:extLst>
          </p:cNvPr>
          <p:cNvPicPr>
            <a:picLocks noChangeAspect="1"/>
          </p:cNvPicPr>
          <p:nvPr/>
        </p:nvPicPr>
        <p:blipFill>
          <a:blip r:embed="rId2"/>
          <a:stretch>
            <a:fillRect/>
          </a:stretch>
        </p:blipFill>
        <p:spPr>
          <a:xfrm>
            <a:off x="616131" y="365125"/>
            <a:ext cx="7772400" cy="5154328"/>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1182188" y="6127234"/>
            <a:ext cx="6100354" cy="369332"/>
          </a:xfrm>
          <a:prstGeom prst="rect">
            <a:avLst/>
          </a:prstGeom>
          <a:noFill/>
        </p:spPr>
        <p:txBody>
          <a:bodyPr wrap="square">
            <a:spAutoFit/>
          </a:bodyPr>
          <a:lstStyle/>
          <a:p>
            <a:r>
              <a:rPr lang="en-BR" dirty="0">
                <a:hlinkClick r:id="rId3"/>
              </a:rPr>
              <a:t>https://ips-brasil.web.app</a:t>
            </a:r>
            <a:endParaRPr lang="en-BR" dirty="0"/>
          </a:p>
        </p:txBody>
      </p:sp>
      <p:pic>
        <p:nvPicPr>
          <p:cNvPr id="7" name="Picture 6">
            <a:extLst>
              <a:ext uri="{FF2B5EF4-FFF2-40B4-BE49-F238E27FC236}">
                <a16:creationId xmlns:a16="http://schemas.microsoft.com/office/drawing/2014/main" id="{D1863878-67A5-E7D0-CA79-593428EFECD2}"/>
              </a:ext>
            </a:extLst>
          </p:cNvPr>
          <p:cNvPicPr>
            <a:picLocks noChangeAspect="1"/>
          </p:cNvPicPr>
          <p:nvPr/>
        </p:nvPicPr>
        <p:blipFill>
          <a:blip r:embed="rId4"/>
          <a:stretch>
            <a:fillRect/>
          </a:stretch>
        </p:blipFill>
        <p:spPr>
          <a:xfrm>
            <a:off x="3581400" y="185631"/>
            <a:ext cx="7772400" cy="5154328"/>
          </a:xfrm>
          <a:prstGeom prst="rect">
            <a:avLst/>
          </a:prstGeom>
        </p:spPr>
      </p:pic>
      <p:pic>
        <p:nvPicPr>
          <p:cNvPr id="8" name="Picture 7">
            <a:extLst>
              <a:ext uri="{FF2B5EF4-FFF2-40B4-BE49-F238E27FC236}">
                <a16:creationId xmlns:a16="http://schemas.microsoft.com/office/drawing/2014/main" id="{EC966E1E-D1FA-A305-7159-53932513E81B}"/>
              </a:ext>
            </a:extLst>
          </p:cNvPr>
          <p:cNvPicPr>
            <a:picLocks noChangeAspect="1"/>
          </p:cNvPicPr>
          <p:nvPr/>
        </p:nvPicPr>
        <p:blipFill>
          <a:blip r:embed="rId5"/>
          <a:stretch>
            <a:fillRect/>
          </a:stretch>
        </p:blipFill>
        <p:spPr>
          <a:xfrm>
            <a:off x="3193869" y="1529277"/>
            <a:ext cx="7772400" cy="5154328"/>
          </a:xfrm>
          <a:prstGeom prst="rect">
            <a:avLst/>
          </a:prstGeom>
        </p:spPr>
      </p:pic>
    </p:spTree>
    <p:extLst>
      <p:ext uri="{BB962C8B-B14F-4D97-AF65-F5344CB8AC3E}">
        <p14:creationId xmlns:p14="http://schemas.microsoft.com/office/powerpoint/2010/main" val="124042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6505-B7A5-6E26-0278-991FBBA10310}"/>
              </a:ext>
            </a:extLst>
          </p:cNvPr>
          <p:cNvSpPr>
            <a:spLocks noGrp="1"/>
          </p:cNvSpPr>
          <p:nvPr>
            <p:ph type="title"/>
          </p:nvPr>
        </p:nvSpPr>
        <p:spPr>
          <a:xfrm>
            <a:off x="2833254" y="268143"/>
            <a:ext cx="8679873" cy="1325563"/>
          </a:xfrm>
        </p:spPr>
        <p:txBody>
          <a:bodyPr>
            <a:normAutofit/>
          </a:bodyPr>
          <a:lstStyle/>
          <a:p>
            <a:r>
              <a:rPr lang="en-BR" dirty="0"/>
              <a:t>Contribuições do Projeto IPS para Governança de Dados na RNDS</a:t>
            </a:r>
          </a:p>
        </p:txBody>
      </p:sp>
      <p:sp>
        <p:nvSpPr>
          <p:cNvPr id="3" name="Content Placeholder 2">
            <a:extLst>
              <a:ext uri="{FF2B5EF4-FFF2-40B4-BE49-F238E27FC236}">
                <a16:creationId xmlns:a16="http://schemas.microsoft.com/office/drawing/2014/main" id="{155844BD-96A0-056A-9052-0EDBB29183F7}"/>
              </a:ext>
            </a:extLst>
          </p:cNvPr>
          <p:cNvSpPr>
            <a:spLocks noGrp="1"/>
          </p:cNvSpPr>
          <p:nvPr>
            <p:ph idx="1"/>
          </p:nvPr>
        </p:nvSpPr>
        <p:spPr/>
        <p:txBody>
          <a:bodyPr>
            <a:normAutofit lnSpcReduction="10000"/>
          </a:bodyPr>
          <a:lstStyle/>
          <a:p>
            <a:r>
              <a:rPr lang="en-BR" dirty="0"/>
              <a:t>Estruturação</a:t>
            </a:r>
            <a:r>
              <a:rPr lang="pt-BR" dirty="0"/>
              <a:t> </a:t>
            </a:r>
            <a:r>
              <a:rPr lang="en-BR" dirty="0"/>
              <a:t>de um Repositório Semântico de Saúde Digital para o Brasil compatível com o padrão CTS – Common Terminology Services (HL7)</a:t>
            </a:r>
          </a:p>
          <a:p>
            <a:pPr lvl="1"/>
            <a:r>
              <a:rPr lang="en-US" dirty="0"/>
              <a:t>R</a:t>
            </a:r>
            <a:r>
              <a:rPr lang="en-BR" dirty="0"/>
              <a:t>epositório com todas as terminologias utilizadas no IPS nacionais e internacionais (pode e deve ser estendido para todas as terminologias do SUS)</a:t>
            </a:r>
          </a:p>
          <a:p>
            <a:pPr lvl="1"/>
            <a:r>
              <a:rPr lang="en-BR" b="1" dirty="0"/>
              <a:t>Integrado com repositório </a:t>
            </a:r>
            <a:r>
              <a:rPr lang="pt-BR" b="1" dirty="0"/>
              <a:t>clínico</a:t>
            </a:r>
            <a:r>
              <a:rPr lang="en-BR" b="1" dirty="0"/>
              <a:t> </a:t>
            </a:r>
            <a:r>
              <a:rPr lang="pt-BR" b="1" dirty="0"/>
              <a:t>em FHIR e seus </a:t>
            </a:r>
            <a:r>
              <a:rPr lang="en-BR" b="1" dirty="0"/>
              <a:t>CodeSystems (Dicionários), ValueSets (</a:t>
            </a:r>
            <a:r>
              <a:rPr lang="pt-BR" b="1" dirty="0"/>
              <a:t>Vocabulários</a:t>
            </a:r>
            <a:r>
              <a:rPr lang="en-BR" b="1" dirty="0"/>
              <a:t>), ConceptMaps (Mapeamentos terminológicos c</a:t>
            </a:r>
            <a:r>
              <a:rPr lang="pt-BR" b="1" dirty="0"/>
              <a:t>onforme</a:t>
            </a:r>
            <a:r>
              <a:rPr lang="en-BR" b="1" dirty="0"/>
              <a:t> ISO</a:t>
            </a:r>
            <a:r>
              <a:rPr lang="pt-BR" b="1" dirty="0"/>
              <a:t>/T</a:t>
            </a:r>
            <a:r>
              <a:rPr lang="en-BR" b="1" dirty="0"/>
              <a:t>S 12300</a:t>
            </a:r>
            <a:r>
              <a:rPr lang="pt-BR" b="1" dirty="0"/>
              <a:t>)</a:t>
            </a:r>
            <a:endParaRPr lang="en-BR" b="1" dirty="0"/>
          </a:p>
          <a:p>
            <a:pPr lvl="1"/>
            <a:r>
              <a:rPr lang="en-BR" dirty="0"/>
              <a:t>Disponibiliza APIs para consulta de termos (look</a:t>
            </a:r>
            <a:r>
              <a:rPr lang="pt-BR" dirty="0"/>
              <a:t>u</a:t>
            </a:r>
            <a:r>
              <a:rPr lang="en-BR" dirty="0"/>
              <a:t>p</a:t>
            </a:r>
            <a:r>
              <a:rPr lang="pt-BR" dirty="0"/>
              <a:t>)</a:t>
            </a:r>
            <a:r>
              <a:rPr lang="en-BR" dirty="0"/>
              <a:t>, tradução de termos (translate)</a:t>
            </a:r>
            <a:r>
              <a:rPr lang="pt-BR" dirty="0"/>
              <a:t> e </a:t>
            </a:r>
            <a:r>
              <a:rPr lang="en-BR" b="1" dirty="0"/>
              <a:t>expansão de </a:t>
            </a:r>
            <a:r>
              <a:rPr lang="pt-BR" b="1" dirty="0"/>
              <a:t>vocabulários </a:t>
            </a:r>
            <a:r>
              <a:rPr lang="en-BR" b="1" dirty="0"/>
              <a:t>(utilizada pelo GI para fins de validação semântica</a:t>
            </a:r>
            <a:r>
              <a:rPr lang="pt-BR" b="1" dirty="0"/>
              <a:t> de um domínio específico)</a:t>
            </a:r>
            <a:r>
              <a:rPr lang="en-BR" b="1" dirty="0"/>
              <a:t>, </a:t>
            </a:r>
            <a:r>
              <a:rPr lang="en-BR" dirty="0"/>
              <a:t> </a:t>
            </a:r>
            <a:r>
              <a:rPr lang="pt-BR" dirty="0"/>
              <a:t>além de </a:t>
            </a:r>
            <a:r>
              <a:rPr lang="en-BR" dirty="0"/>
              <a:t>download das terminologias em formatos de planilhas como CSVs</a:t>
            </a:r>
            <a:endParaRPr lang="en-BR" b="1" dirty="0"/>
          </a:p>
        </p:txBody>
      </p:sp>
    </p:spTree>
    <p:extLst>
      <p:ext uri="{BB962C8B-B14F-4D97-AF65-F5344CB8AC3E}">
        <p14:creationId xmlns:p14="http://schemas.microsoft.com/office/powerpoint/2010/main" val="41875705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2625436" y="172367"/>
            <a:ext cx="10515600" cy="1325563"/>
          </a:xfrm>
        </p:spPr>
        <p:txBody>
          <a:bodyPr/>
          <a:lstStyle/>
          <a:p>
            <a:r>
              <a:rPr lang="en-BR" dirty="0"/>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651164" y="1253448"/>
            <a:ext cx="10515600" cy="4769403"/>
          </a:xfrm>
        </p:spPr>
        <p:txBody>
          <a:bodyPr>
            <a:normAutofit lnSpcReduction="10000"/>
          </a:bodyPr>
          <a:lstStyle/>
          <a:p>
            <a:pPr marL="342900" lvl="0" indent="-342900" algn="just">
              <a:lnSpc>
                <a:spcPct val="110000"/>
              </a:lnSpc>
              <a:buFont typeface="+mj-lt"/>
              <a:buAutoNum type="arabicPeriod" startAt="5"/>
            </a:pPr>
            <a:r>
              <a:rPr lang="en-US" sz="3200" dirty="0"/>
              <a:t> </a:t>
            </a:r>
            <a:r>
              <a:rPr lang="pt-BR" sz="2000" b="1" dirty="0">
                <a:effectLst/>
                <a:latin typeface="Calibri" panose="020F0502020204030204" pitchFamily="34" charset="0"/>
                <a:ea typeface="Arial" panose="020B0604020202020204" pitchFamily="34" charset="0"/>
                <a:cs typeface="Calibri" panose="020F0502020204030204" pitchFamily="34" charset="0"/>
              </a:rPr>
              <a:t>Atualizar a Base de Dados da Ontologia Brasileira de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com a inclusão de todos os produtos medicinais disponíveis na base da Câmara de Regulação do Mercado de Medicamentos (CMED) de maio de 2023 referentes ao elenco Hórus de maio de 2023 (componentes VTM, VMP, AMP e </a:t>
            </a:r>
            <a:r>
              <a:rPr lang="pt-BR" sz="2000" dirty="0" err="1">
                <a:effectLst/>
                <a:latin typeface="Calibri" panose="020F0502020204030204" pitchFamily="34" charset="0"/>
                <a:ea typeface="Arial" panose="020B0604020202020204" pitchFamily="34" charset="0"/>
                <a:cs typeface="Calibri" panose="020F0502020204030204" pitchFamily="34" charset="0"/>
              </a:rPr>
              <a:t>AMPPs</a:t>
            </a:r>
            <a:r>
              <a:rPr lang="pt-BR" sz="2000" dirty="0">
                <a:effectLst/>
                <a:latin typeface="Calibri" panose="020F0502020204030204" pitchFamily="34" charset="0"/>
                <a:ea typeface="Arial" panose="020B0604020202020204" pitchFamily="34" charset="0"/>
                <a:cs typeface="Calibri" panose="020F0502020204030204" pitchFamily="34" charset="0"/>
              </a:rPr>
              <a:t>);</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Definir os perfis IPS HL7/FHIR para os componentes de Imunização, Exames, Alergias/Reações Adversas 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para a composição do Guia de Implementação (GI) IPS Brasil. Na falta de modelo lógico na RNDS para o componente, este será proposto pelo projeto;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Realizar provas de conceito (POC)</a:t>
            </a:r>
            <a:r>
              <a:rPr lang="pt-BR" sz="2000" dirty="0">
                <a:effectLst/>
                <a:latin typeface="Calibri" panose="020F0502020204030204" pitchFamily="34" charset="0"/>
                <a:ea typeface="Arial" panose="020B0604020202020204" pitchFamily="34" charset="0"/>
                <a:cs typeface="Calibri" panose="020F0502020204030204" pitchFamily="34" charset="0"/>
              </a:rPr>
              <a:t>: Realização de testes de conformidade para os casos de teste especificados – Exames COVID-19 e </a:t>
            </a:r>
            <a:r>
              <a:rPr lang="pt-BR" sz="2000" dirty="0" err="1">
                <a:effectLst/>
                <a:latin typeface="Calibri" panose="020F0502020204030204" pitchFamily="34" charset="0"/>
                <a:ea typeface="Arial" panose="020B0604020202020204" pitchFamily="34" charset="0"/>
                <a:cs typeface="Calibri" panose="020F0502020204030204" pitchFamily="34" charset="0"/>
              </a:rPr>
              <a:t>Monkeypox</a:t>
            </a:r>
            <a:r>
              <a:rPr lang="pt-BR" sz="2000" dirty="0">
                <a:effectLst/>
                <a:latin typeface="Calibri" panose="020F0502020204030204" pitchFamily="34" charset="0"/>
                <a:ea typeface="Arial" panose="020B0604020202020204" pitchFamily="34" charset="0"/>
                <a:cs typeface="Calibri" panose="020F0502020204030204" pitchFamily="34" charset="0"/>
              </a:rPr>
              <a:t> e Registro de Imunização;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Publicação do guia de implementação como draft em domínio do Ministério da Saúde</a:t>
            </a:r>
            <a:r>
              <a:rPr lang="pt-BR" sz="2000" dirty="0">
                <a:effectLst/>
                <a:latin typeface="Calibri" panose="020F0502020204030204" pitchFamily="34" charset="0"/>
                <a:ea typeface="Arial" panose="020B0604020202020204" pitchFamily="34" charset="0"/>
                <a:cs typeface="Calibri" panose="020F0502020204030204" pitchFamily="34" charset="0"/>
              </a:rPr>
              <a:t>. Internalização em repositório FHIR em conformidade com modelos do IPS Brasil.  Testes dos modelos propostos em “</a:t>
            </a:r>
            <a:r>
              <a:rPr lang="pt-BR" sz="2000" i="1" dirty="0" err="1">
                <a:effectLst/>
                <a:latin typeface="Calibri" panose="020F0502020204030204" pitchFamily="34" charset="0"/>
                <a:ea typeface="Arial" panose="020B0604020202020204" pitchFamily="34" charset="0"/>
                <a:cs typeface="Calibri" panose="020F0502020204030204" pitchFamily="34" charset="0"/>
              </a:rPr>
              <a:t>conectathon</a:t>
            </a:r>
            <a:r>
              <a:rPr lang="pt-BR" sz="2000" dirty="0">
                <a:effectLst/>
                <a:latin typeface="Calibri" panose="020F0502020204030204" pitchFamily="34" charset="0"/>
                <a:ea typeface="Arial" panose="020B0604020202020204" pitchFamily="34" charset="0"/>
                <a:cs typeface="Calibri" panose="020F0502020204030204" pitchFamily="34" charset="0"/>
              </a:rPr>
              <a:t>” interna no Ministério da Saúde como prova de conceito desses modelos;</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endParaRPr lang="en-BR" dirty="0"/>
          </a:p>
        </p:txBody>
      </p:sp>
    </p:spTree>
    <p:extLst>
      <p:ext uri="{BB962C8B-B14F-4D97-AF65-F5344CB8AC3E}">
        <p14:creationId xmlns:p14="http://schemas.microsoft.com/office/powerpoint/2010/main" val="3578196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2029691" y="295852"/>
            <a:ext cx="9525000" cy="1325563"/>
          </a:xfrm>
        </p:spPr>
        <p:txBody>
          <a:bodyPr/>
          <a:lstStyle/>
          <a:p>
            <a:r>
              <a:rPr lang="en-BR" dirty="0"/>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fontScale="92500" lnSpcReduction="10000"/>
          </a:bodyPr>
          <a:lstStyle/>
          <a:p>
            <a:r>
              <a:rPr lang="en-BR" dirty="0"/>
              <a:t>Existem vários modelos de informação definidos, ainda sem modelo computacional;</a:t>
            </a:r>
          </a:p>
          <a:p>
            <a:r>
              <a:rPr lang="en-BR" dirty="0"/>
              <a:t>Hoje as terminologias são mantidas por meio de processos artensanais e isolados e há necessidade de governança através de ferramentas e sistemas;</a:t>
            </a:r>
          </a:p>
          <a:p>
            <a:r>
              <a:rPr lang="en-BR" dirty="0"/>
              <a:t>Identificar todas as terminologias utilizadas nos modelos atuais  e incorporá-las num sistema de gestão de terminologias  (CTS);</a:t>
            </a:r>
          </a:p>
          <a:p>
            <a:r>
              <a:rPr lang="en-BR" dirty="0"/>
              <a:t>Identificar os gestores de cada dicionário para que eles se apropriem e garantam por meio de ferramentas a curadoria e sindicância dos seus dicionários;</a:t>
            </a:r>
          </a:p>
          <a:p>
            <a:r>
              <a:rPr lang="en-BR" dirty="0"/>
              <a:t>Subcomitê de Gestão de Terminologias junto ao CGSD trabalhando alinhado com subcomitê de modelos de informação</a:t>
            </a:r>
            <a:r>
              <a:rPr lang="pt-BR" dirty="0"/>
              <a:t>.</a:t>
            </a:r>
            <a:endParaRPr lang="en-BR" dirty="0"/>
          </a:p>
        </p:txBody>
      </p:sp>
    </p:spTree>
    <p:extLst>
      <p:ext uri="{BB962C8B-B14F-4D97-AF65-F5344CB8AC3E}">
        <p14:creationId xmlns:p14="http://schemas.microsoft.com/office/powerpoint/2010/main" val="2869769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8C364-3DC1-7EE8-4726-F27ABB46FFFF}"/>
              </a:ext>
            </a:extLst>
          </p:cNvPr>
          <p:cNvSpPr>
            <a:spLocks noGrp="1"/>
          </p:cNvSpPr>
          <p:nvPr>
            <p:ph type="title"/>
          </p:nvPr>
        </p:nvSpPr>
        <p:spPr>
          <a:xfrm>
            <a:off x="2417618" y="268143"/>
            <a:ext cx="10515600" cy="1325563"/>
          </a:xfrm>
        </p:spPr>
        <p:txBody>
          <a:bodyPr/>
          <a:lstStyle/>
          <a:p>
            <a:r>
              <a:rPr lang="en-BR" dirty="0"/>
              <a:t>Importância do GI IPS Brasil para RNDS</a:t>
            </a:r>
          </a:p>
        </p:txBody>
      </p:sp>
      <p:sp>
        <p:nvSpPr>
          <p:cNvPr id="3" name="Content Placeholder 2">
            <a:extLst>
              <a:ext uri="{FF2B5EF4-FFF2-40B4-BE49-F238E27FC236}">
                <a16:creationId xmlns:a16="http://schemas.microsoft.com/office/drawing/2014/main" id="{B5A89BEE-1591-860F-8400-253BAFE7BB16}"/>
              </a:ext>
            </a:extLst>
          </p:cNvPr>
          <p:cNvSpPr>
            <a:spLocks noGrp="1"/>
          </p:cNvSpPr>
          <p:nvPr>
            <p:ph idx="1"/>
          </p:nvPr>
        </p:nvSpPr>
        <p:spPr/>
        <p:txBody>
          <a:bodyPr>
            <a:normAutofit/>
          </a:bodyPr>
          <a:lstStyle/>
          <a:p>
            <a:r>
              <a:rPr lang="en-US" dirty="0"/>
              <a:t>O</a:t>
            </a:r>
            <a:r>
              <a:rPr lang="en-BR" dirty="0"/>
              <a:t> GI IPS Brasil:</a:t>
            </a:r>
          </a:p>
          <a:p>
            <a:pPr lvl="1"/>
            <a:r>
              <a:rPr lang="pt-BR" dirty="0"/>
              <a:t>Caso de uso m</a:t>
            </a:r>
            <a:r>
              <a:rPr lang="en-BR" dirty="0"/>
              <a:t>inimalista; </a:t>
            </a:r>
          </a:p>
          <a:p>
            <a:pPr lvl="1"/>
            <a:r>
              <a:rPr lang="pt-BR" dirty="0"/>
              <a:t>A</a:t>
            </a:r>
            <a:r>
              <a:rPr lang="en-BR" dirty="0"/>
              <a:t>gnóstico à especialidades;</a:t>
            </a:r>
          </a:p>
          <a:p>
            <a:pPr lvl="1"/>
            <a:r>
              <a:rPr lang="pt-BR" dirty="0"/>
              <a:t>E</a:t>
            </a:r>
            <a:r>
              <a:rPr lang="en-BR" dirty="0"/>
              <a:t>xtensível;</a:t>
            </a:r>
          </a:p>
          <a:p>
            <a:pPr lvl="1"/>
            <a:r>
              <a:rPr lang="pt-BR" dirty="0"/>
              <a:t>S</a:t>
            </a:r>
            <a:r>
              <a:rPr lang="en-BR" dirty="0"/>
              <a:t>egue o modelo </a:t>
            </a:r>
            <a:r>
              <a:rPr lang="pt-BR" dirty="0"/>
              <a:t>do sumário internacional do paciente (IPS)</a:t>
            </a:r>
            <a:r>
              <a:rPr lang="en-BR" dirty="0"/>
              <a:t>;</a:t>
            </a:r>
          </a:p>
          <a:p>
            <a:pPr lvl="1"/>
            <a:r>
              <a:rPr lang="en-US" dirty="0" err="1"/>
              <a:t>Estruturante</a:t>
            </a:r>
            <a:r>
              <a:rPr lang="en-US" dirty="0"/>
              <a:t> </a:t>
            </a:r>
            <a:r>
              <a:rPr lang="en-US" dirty="0" err="1"/>
              <a:t>na</a:t>
            </a:r>
            <a:r>
              <a:rPr lang="en-US" dirty="0"/>
              <a:t> </a:t>
            </a:r>
            <a:r>
              <a:rPr lang="en-US" dirty="0" err="1"/>
              <a:t>medida</a:t>
            </a:r>
            <a:r>
              <a:rPr lang="en-US" dirty="0"/>
              <a:t> que define identificadores de </a:t>
            </a:r>
            <a:r>
              <a:rPr lang="en-US" dirty="0" err="1"/>
              <a:t>indivíduos</a:t>
            </a:r>
            <a:r>
              <a:rPr lang="en-US" dirty="0"/>
              <a:t> e </a:t>
            </a:r>
            <a:r>
              <a:rPr lang="en-US" dirty="0" err="1"/>
              <a:t>organizações</a:t>
            </a:r>
            <a:r>
              <a:rPr lang="en-US" dirty="0"/>
              <a:t>, </a:t>
            </a:r>
            <a:r>
              <a:rPr lang="en-US" dirty="0" err="1"/>
              <a:t>dicionários</a:t>
            </a:r>
            <a:r>
              <a:rPr lang="en-US" dirty="0"/>
              <a:t> e  </a:t>
            </a:r>
            <a:r>
              <a:rPr lang="en-US" dirty="0" err="1"/>
              <a:t>vocabulários</a:t>
            </a:r>
            <a:r>
              <a:rPr lang="en-US" dirty="0"/>
              <a:t> nacionais e m</a:t>
            </a:r>
            <a:r>
              <a:rPr lang="en-BR" dirty="0"/>
              <a:t>apeamentos;</a:t>
            </a:r>
          </a:p>
          <a:p>
            <a:pPr lvl="1"/>
            <a:r>
              <a:rPr lang="en-BR" dirty="0"/>
              <a:t>O GI IPS Brasil poderá ser utilizado como o GI Nacional aberto e extensível, aderente ao FHIR R4 (</a:t>
            </a:r>
            <a:r>
              <a:rPr lang="pt-BR" dirty="0"/>
              <a:t>seguindo o </a:t>
            </a:r>
            <a:r>
              <a:rPr lang="en-BR" dirty="0"/>
              <a:t>exemplo</a:t>
            </a:r>
            <a:r>
              <a:rPr lang="pt-BR" dirty="0"/>
              <a:t> do</a:t>
            </a:r>
            <a:r>
              <a:rPr lang="en-BR" dirty="0"/>
              <a:t> Canadá);</a:t>
            </a:r>
          </a:p>
          <a:p>
            <a:pPr lvl="1"/>
            <a:r>
              <a:rPr lang="en-BR" b="1" dirty="0"/>
              <a:t>Estruturante para a interoperabilidade em âmbito nacional ( </a:t>
            </a:r>
            <a:r>
              <a:rPr lang="en-BR" dirty="0"/>
              <a:t>por exemlo Guia ANS </a:t>
            </a:r>
            <a:r>
              <a:rPr lang="en-US" dirty="0"/>
              <a:t>(do </a:t>
            </a:r>
            <a:r>
              <a:rPr lang="en-US" dirty="0" err="1"/>
              <a:t>Projeto</a:t>
            </a:r>
            <a:r>
              <a:rPr lang="en-US" dirty="0"/>
              <a:t> de </a:t>
            </a:r>
            <a:r>
              <a:rPr lang="en-US" dirty="0" err="1"/>
              <a:t>Padronização</a:t>
            </a:r>
            <a:r>
              <a:rPr lang="en-US" dirty="0"/>
              <a:t> e </a:t>
            </a:r>
            <a:r>
              <a:rPr lang="en-US" dirty="0" err="1"/>
              <a:t>Qualificação</a:t>
            </a:r>
            <a:r>
              <a:rPr lang="en-US" dirty="0"/>
              <a:t> dos Dados </a:t>
            </a:r>
            <a:r>
              <a:rPr lang="en-US" dirty="0" err="1"/>
              <a:t>Assistenciais</a:t>
            </a:r>
            <a:r>
              <a:rPr lang="en-US" dirty="0"/>
              <a:t> da </a:t>
            </a:r>
            <a:r>
              <a:rPr lang="en-US" dirty="0" err="1"/>
              <a:t>Saúde</a:t>
            </a:r>
            <a:r>
              <a:rPr lang="en-US" dirty="0"/>
              <a:t> </a:t>
            </a:r>
            <a:r>
              <a:rPr lang="en-US" dirty="0" err="1"/>
              <a:t>Suplementar</a:t>
            </a:r>
            <a:r>
              <a:rPr lang="en-US" dirty="0"/>
              <a:t> (PQDAS) </a:t>
            </a:r>
            <a:endParaRPr lang="en-BR" dirty="0"/>
          </a:p>
        </p:txBody>
      </p:sp>
    </p:spTree>
    <p:extLst>
      <p:ext uri="{BB962C8B-B14F-4D97-AF65-F5344CB8AC3E}">
        <p14:creationId xmlns:p14="http://schemas.microsoft.com/office/powerpoint/2010/main" val="2993671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F6153-F1EE-3B18-0E7C-DCC38AD3D2AC}"/>
              </a:ext>
            </a:extLst>
          </p:cNvPr>
          <p:cNvSpPr>
            <a:spLocks noGrp="1"/>
          </p:cNvSpPr>
          <p:nvPr>
            <p:ph type="title"/>
          </p:nvPr>
        </p:nvSpPr>
        <p:spPr/>
        <p:txBody>
          <a:bodyPr/>
          <a:lstStyle/>
          <a:p>
            <a:r>
              <a:rPr lang="en-BR" dirty="0"/>
              <a:t>Próximos Passos - 2024</a:t>
            </a:r>
          </a:p>
        </p:txBody>
      </p:sp>
      <p:sp>
        <p:nvSpPr>
          <p:cNvPr id="3" name="Content Placeholder 2">
            <a:extLst>
              <a:ext uri="{FF2B5EF4-FFF2-40B4-BE49-F238E27FC236}">
                <a16:creationId xmlns:a16="http://schemas.microsoft.com/office/drawing/2014/main" id="{05735BC4-9062-81FC-6B6F-6703E432DACE}"/>
              </a:ext>
            </a:extLst>
          </p:cNvPr>
          <p:cNvSpPr>
            <a:spLocks noGrp="1"/>
          </p:cNvSpPr>
          <p:nvPr>
            <p:ph idx="1"/>
          </p:nvPr>
        </p:nvSpPr>
        <p:spPr/>
        <p:txBody>
          <a:bodyPr/>
          <a:lstStyle/>
          <a:p>
            <a:endParaRPr lang="en-BR"/>
          </a:p>
        </p:txBody>
      </p:sp>
    </p:spTree>
    <p:extLst>
      <p:ext uri="{BB962C8B-B14F-4D97-AF65-F5344CB8AC3E}">
        <p14:creationId xmlns:p14="http://schemas.microsoft.com/office/powerpoint/2010/main" val="2078209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E2910-F68F-AFB3-F44D-C45BAEDF1520}"/>
              </a:ext>
            </a:extLst>
          </p:cNvPr>
          <p:cNvSpPr>
            <a:spLocks noGrp="1"/>
          </p:cNvSpPr>
          <p:nvPr>
            <p:ph type="title"/>
          </p:nvPr>
        </p:nvSpPr>
        <p:spPr>
          <a:xfrm>
            <a:off x="838200" y="286669"/>
            <a:ext cx="10515600" cy="1325563"/>
          </a:xfrm>
        </p:spPr>
        <p:txBody>
          <a:bodyPr/>
          <a:lstStyle/>
          <a:p>
            <a:r>
              <a:rPr lang="en-BR" dirty="0"/>
              <a:t>Próximos passos – 2025-26</a:t>
            </a:r>
          </a:p>
        </p:txBody>
      </p:sp>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p:txBody>
          <a:bodyPr/>
          <a:lstStyle/>
          <a:p>
            <a:r>
              <a:rPr lang="en-BR" dirty="0"/>
              <a:t>Estender o IPS Brasil para as demais seções do Sumário</a:t>
            </a:r>
          </a:p>
          <a:p>
            <a:r>
              <a:rPr lang="en-BR" dirty="0"/>
              <a:t> Contribuir com a comunidade internacional na definição do bloco de história social incluindo os  Determinantes Sociais de Saúde </a:t>
            </a:r>
          </a:p>
          <a:p>
            <a:r>
              <a:rPr lang="en-BR" dirty="0"/>
              <a:t>Apoiar o MS na construção dos artefatos de informação em computacionais das seções adicionais do Sumário e na atualização da OBM</a:t>
            </a:r>
          </a:p>
          <a:p>
            <a:r>
              <a:rPr lang="en-BR" dirty="0"/>
              <a:t>Criar ambientes de testes para uso do serviço de terminologia OCL e do GI IPS – B</a:t>
            </a:r>
            <a:r>
              <a:rPr lang="en-US" dirty="0"/>
              <a:t>r</a:t>
            </a:r>
            <a:r>
              <a:rPr lang="en-BR" dirty="0"/>
              <a:t>asil Core.</a:t>
            </a:r>
          </a:p>
          <a:p>
            <a:pPr marL="0" indent="0">
              <a:buNone/>
            </a:pPr>
            <a:endParaRPr lang="en-BR" dirty="0"/>
          </a:p>
        </p:txBody>
      </p:sp>
    </p:spTree>
    <p:extLst>
      <p:ext uri="{BB962C8B-B14F-4D97-AF65-F5344CB8AC3E}">
        <p14:creationId xmlns:p14="http://schemas.microsoft.com/office/powerpoint/2010/main" val="3344369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6" name="Title 1"/>
          <p:cNvSpPr>
            <a:spLocks noGrp="1"/>
          </p:cNvSpPr>
          <p:nvPr>
            <p:ph type="title"/>
          </p:nvPr>
        </p:nvSpPr>
        <p:spPr/>
        <p:txBody>
          <a:bodyPr/>
          <a:lstStyle/>
          <a:p>
            <a:r>
              <a:rPr lang="en-US" altLang="pt-BR" dirty="0">
                <a:latin typeface="Arial" charset="0"/>
              </a:rPr>
              <a:t> </a:t>
            </a:r>
          </a:p>
        </p:txBody>
      </p:sp>
      <p:sp>
        <p:nvSpPr>
          <p:cNvPr id="4" name="Content Placeholder 3">
            <a:extLst>
              <a:ext uri="{FF2B5EF4-FFF2-40B4-BE49-F238E27FC236}">
                <a16:creationId xmlns:a16="http://schemas.microsoft.com/office/drawing/2014/main" id="{4FADEDC3-9EDB-5655-F521-7804CBB00A60}"/>
              </a:ext>
            </a:extLst>
          </p:cNvPr>
          <p:cNvSpPr>
            <a:spLocks noGrp="1"/>
          </p:cNvSpPr>
          <p:nvPr>
            <p:ph idx="1"/>
          </p:nvPr>
        </p:nvSpPr>
        <p:spPr/>
        <p:txBody>
          <a:bodyPr>
            <a:normAutofit fontScale="92500"/>
          </a:bodyPr>
          <a:lstStyle/>
          <a:p>
            <a:r>
              <a:rPr lang="en-US" dirty="0"/>
              <a:t>O </a:t>
            </a:r>
            <a:r>
              <a:rPr lang="en-US" dirty="0" err="1"/>
              <a:t>Sumário</a:t>
            </a:r>
            <a:r>
              <a:rPr lang="en-US" dirty="0"/>
              <a:t> </a:t>
            </a:r>
            <a:r>
              <a:rPr lang="en-US" dirty="0" err="1"/>
              <a:t>Internacional</a:t>
            </a:r>
            <a:r>
              <a:rPr lang="en-US" dirty="0"/>
              <a:t> do </a:t>
            </a:r>
            <a:r>
              <a:rPr lang="en-US" dirty="0" err="1"/>
              <a:t>Paciente</a:t>
            </a:r>
            <a:r>
              <a:rPr lang="en-US" dirty="0"/>
              <a:t> </a:t>
            </a:r>
            <a:r>
              <a:rPr lang="en-US" dirty="0" err="1"/>
              <a:t>poderia</a:t>
            </a:r>
            <a:r>
              <a:rPr lang="en-US" dirty="0"/>
              <a:t> ser </a:t>
            </a:r>
            <a:r>
              <a:rPr lang="en-US" dirty="0" err="1"/>
              <a:t>adotado</a:t>
            </a:r>
            <a:r>
              <a:rPr lang="en-US" dirty="0"/>
              <a:t> com o </a:t>
            </a:r>
            <a:r>
              <a:rPr lang="en-US" dirty="0" err="1"/>
              <a:t>padrão</a:t>
            </a:r>
            <a:r>
              <a:rPr lang="en-US" dirty="0"/>
              <a:t> </a:t>
            </a:r>
            <a:r>
              <a:rPr lang="en-US" dirty="0" err="1"/>
              <a:t>nacional</a:t>
            </a:r>
            <a:r>
              <a:rPr lang="en-US" dirty="0"/>
              <a:t> de  </a:t>
            </a:r>
            <a:r>
              <a:rPr lang="en-US" dirty="0" err="1"/>
              <a:t>interoperabilidade</a:t>
            </a:r>
            <a:r>
              <a:rPr lang="en-US" dirty="0"/>
              <a:t> para </a:t>
            </a:r>
            <a:r>
              <a:rPr lang="en-US" dirty="0" err="1"/>
              <a:t>viabilizar</a:t>
            </a:r>
            <a:r>
              <a:rPr lang="en-US" dirty="0"/>
              <a:t> a </a:t>
            </a:r>
            <a:r>
              <a:rPr lang="en-US" dirty="0" err="1"/>
              <a:t>continuidade</a:t>
            </a:r>
            <a:r>
              <a:rPr lang="en-US" dirty="0"/>
              <a:t> de </a:t>
            </a:r>
            <a:r>
              <a:rPr lang="en-US" dirty="0" err="1"/>
              <a:t>cuidado</a:t>
            </a:r>
            <a:r>
              <a:rPr lang="en-US" dirty="0"/>
              <a:t>;</a:t>
            </a:r>
          </a:p>
          <a:p>
            <a:r>
              <a:rPr lang="en-US" dirty="0"/>
              <a:t>A </a:t>
            </a:r>
            <a:r>
              <a:rPr lang="en-US" dirty="0" err="1"/>
              <a:t>adoção</a:t>
            </a:r>
            <a:r>
              <a:rPr lang="en-US" dirty="0"/>
              <a:t> do IPS </a:t>
            </a:r>
            <a:r>
              <a:rPr lang="en-US" dirty="0" err="1"/>
              <a:t>Brasil</a:t>
            </a:r>
            <a:r>
              <a:rPr lang="en-US" dirty="0"/>
              <a:t>  </a:t>
            </a:r>
            <a:r>
              <a:rPr lang="en-US" dirty="0" err="1"/>
              <a:t>como</a:t>
            </a:r>
            <a:r>
              <a:rPr lang="en-US" dirty="0"/>
              <a:t> o Guia Nacional  </a:t>
            </a:r>
            <a:r>
              <a:rPr lang="en-US" dirty="0" err="1"/>
              <a:t>habilita</a:t>
            </a:r>
            <a:r>
              <a:rPr lang="en-US" dirty="0"/>
              <a:t> a </a:t>
            </a:r>
            <a:r>
              <a:rPr lang="en-US" dirty="0" err="1"/>
              <a:t>criação</a:t>
            </a:r>
            <a:r>
              <a:rPr lang="en-US" dirty="0"/>
              <a:t> de guias </a:t>
            </a:r>
            <a:r>
              <a:rPr lang="en-US" dirty="0" err="1"/>
              <a:t>regionais</a:t>
            </a:r>
            <a:r>
              <a:rPr lang="en-US" dirty="0"/>
              <a:t> e de </a:t>
            </a:r>
            <a:r>
              <a:rPr lang="en-US" dirty="0" err="1"/>
              <a:t>caso</a:t>
            </a:r>
            <a:r>
              <a:rPr lang="en-US" dirty="0"/>
              <a:t> de </a:t>
            </a:r>
            <a:r>
              <a:rPr lang="en-US" dirty="0" err="1"/>
              <a:t>uso</a:t>
            </a:r>
            <a:r>
              <a:rPr lang="en-US" dirty="0"/>
              <a:t> </a:t>
            </a:r>
            <a:r>
              <a:rPr lang="en-US" dirty="0" err="1"/>
              <a:t>específico</a:t>
            </a:r>
            <a:r>
              <a:rPr lang="en-US" dirty="0"/>
              <a:t>, </a:t>
            </a:r>
            <a:r>
              <a:rPr lang="en-US" dirty="0" err="1"/>
              <a:t>como</a:t>
            </a:r>
            <a:r>
              <a:rPr lang="en-US" dirty="0"/>
              <a:t>: EBSERH, ANS, etc. Ainda assim, </a:t>
            </a:r>
            <a:r>
              <a:rPr lang="en-US" dirty="0" err="1"/>
              <a:t>mantém</a:t>
            </a:r>
            <a:r>
              <a:rPr lang="en-US" dirty="0"/>
              <a:t> </a:t>
            </a:r>
            <a:r>
              <a:rPr lang="en-US" dirty="0" err="1"/>
              <a:t>similaridades</a:t>
            </a:r>
            <a:r>
              <a:rPr lang="en-US" dirty="0"/>
              <a:t> entre </a:t>
            </a:r>
            <a:r>
              <a:rPr lang="en-US" dirty="0" err="1"/>
              <a:t>os</a:t>
            </a:r>
            <a:r>
              <a:rPr lang="en-US" dirty="0"/>
              <a:t> guias que </a:t>
            </a:r>
            <a:r>
              <a:rPr lang="en-US" dirty="0" err="1"/>
              <a:t>sejam</a:t>
            </a:r>
            <a:r>
              <a:rPr lang="en-US" dirty="0"/>
              <a:t> </a:t>
            </a:r>
            <a:r>
              <a:rPr lang="en-US" dirty="0" err="1"/>
              <a:t>comuns</a:t>
            </a:r>
            <a:r>
              <a:rPr lang="en-US" dirty="0"/>
              <a:t> à saúde </a:t>
            </a:r>
            <a:r>
              <a:rPr lang="en-US" dirty="0" err="1"/>
              <a:t>em</a:t>
            </a:r>
            <a:r>
              <a:rPr lang="en-US" dirty="0"/>
              <a:t> </a:t>
            </a:r>
            <a:r>
              <a:rPr lang="en-US" dirty="0" err="1"/>
              <a:t>território</a:t>
            </a:r>
            <a:r>
              <a:rPr lang="en-US" dirty="0"/>
              <a:t> </a:t>
            </a:r>
            <a:r>
              <a:rPr lang="en-US" dirty="0" err="1"/>
              <a:t>nacional</a:t>
            </a:r>
            <a:r>
              <a:rPr lang="en-US" dirty="0"/>
              <a:t>;</a:t>
            </a:r>
          </a:p>
          <a:p>
            <a:r>
              <a:rPr lang="en-US" dirty="0"/>
              <a:t>O IPS </a:t>
            </a:r>
            <a:r>
              <a:rPr lang="en-US" dirty="0" err="1"/>
              <a:t>empodera</a:t>
            </a:r>
            <a:r>
              <a:rPr lang="en-US" dirty="0"/>
              <a:t> o </a:t>
            </a:r>
            <a:r>
              <a:rPr lang="en-US" dirty="0" err="1"/>
              <a:t>cidadão</a:t>
            </a:r>
            <a:r>
              <a:rPr lang="en-US" dirty="0"/>
              <a:t> o </a:t>
            </a:r>
            <a:r>
              <a:rPr lang="en-US" dirty="0" err="1"/>
              <a:t>colocando</a:t>
            </a:r>
            <a:r>
              <a:rPr lang="en-US" dirty="0"/>
              <a:t> </a:t>
            </a:r>
            <a:r>
              <a:rPr lang="en-US" dirty="0" err="1"/>
              <a:t>como</a:t>
            </a:r>
            <a:r>
              <a:rPr lang="en-US" dirty="0"/>
              <a:t> </a:t>
            </a:r>
            <a:r>
              <a:rPr lang="en-US" dirty="0" err="1"/>
              <a:t>protagonista</a:t>
            </a:r>
            <a:r>
              <a:rPr lang="en-US" dirty="0"/>
              <a:t> de </a:t>
            </a:r>
            <a:r>
              <a:rPr lang="en-US" dirty="0" err="1"/>
              <a:t>seus</a:t>
            </a:r>
            <a:r>
              <a:rPr lang="en-US" dirty="0"/>
              <a:t> dados de </a:t>
            </a:r>
            <a:r>
              <a:rPr lang="en-US" dirty="0" err="1"/>
              <a:t>saúde</a:t>
            </a:r>
            <a:r>
              <a:rPr lang="en-US" dirty="0"/>
              <a:t> e com </a:t>
            </a:r>
            <a:r>
              <a:rPr lang="en-US" dirty="0" err="1"/>
              <a:t>quem</a:t>
            </a:r>
            <a:r>
              <a:rPr lang="en-US" dirty="0"/>
              <a:t> </a:t>
            </a:r>
            <a:r>
              <a:rPr lang="en-US" dirty="0" err="1"/>
              <a:t>deseja</a:t>
            </a:r>
            <a:r>
              <a:rPr lang="en-US" dirty="0"/>
              <a:t> </a:t>
            </a:r>
            <a:r>
              <a:rPr lang="en-US" dirty="0" err="1"/>
              <a:t>compartilhar</a:t>
            </a:r>
            <a:r>
              <a:rPr lang="en-US" dirty="0"/>
              <a:t> </a:t>
            </a:r>
            <a:r>
              <a:rPr lang="en-US" dirty="0" err="1"/>
              <a:t>os</a:t>
            </a:r>
            <a:r>
              <a:rPr lang="en-US" dirty="0"/>
              <a:t> </a:t>
            </a:r>
            <a:r>
              <a:rPr lang="en-US" dirty="0" err="1"/>
              <a:t>mesmos</a:t>
            </a:r>
            <a:r>
              <a:rPr lang="en-US" dirty="0"/>
              <a:t>;</a:t>
            </a:r>
          </a:p>
          <a:p>
            <a:r>
              <a:rPr lang="en-US" b="1" dirty="0" err="1"/>
              <a:t>Agradecimentos</a:t>
            </a:r>
            <a:r>
              <a:rPr lang="en-US" b="1" dirty="0"/>
              <a:t> a </a:t>
            </a:r>
            <a:r>
              <a:rPr lang="en-US" b="1" dirty="0" err="1"/>
              <a:t>equipe</a:t>
            </a:r>
            <a:r>
              <a:rPr lang="en-US" b="1" dirty="0"/>
              <a:t> </a:t>
            </a:r>
            <a:r>
              <a:rPr lang="en-US" b="1" dirty="0" err="1"/>
              <a:t>técnica</a:t>
            </a:r>
            <a:r>
              <a:rPr lang="en-US" b="1" dirty="0"/>
              <a:t> da </a:t>
            </a:r>
            <a:r>
              <a:rPr lang="en-US" b="1" dirty="0" err="1"/>
              <a:t>Coordenação</a:t>
            </a:r>
            <a:r>
              <a:rPr lang="en-US" b="1" dirty="0"/>
              <a:t> </a:t>
            </a:r>
            <a:r>
              <a:rPr lang="en-US" b="1" dirty="0" err="1"/>
              <a:t>Geral</a:t>
            </a:r>
            <a:r>
              <a:rPr lang="en-US" b="1" dirty="0"/>
              <a:t> de </a:t>
            </a:r>
            <a:r>
              <a:rPr lang="en-US" b="1" dirty="0" err="1"/>
              <a:t>Inovação</a:t>
            </a:r>
            <a:r>
              <a:rPr lang="en-US" b="1" dirty="0"/>
              <a:t> e </a:t>
            </a:r>
            <a:r>
              <a:rPr lang="en-US" b="1" dirty="0" err="1"/>
              <a:t>Informática</a:t>
            </a:r>
            <a:r>
              <a:rPr lang="en-US" b="1" dirty="0"/>
              <a:t> </a:t>
            </a:r>
            <a:r>
              <a:rPr lang="en-US" b="1" dirty="0" err="1"/>
              <a:t>em</a:t>
            </a:r>
            <a:r>
              <a:rPr lang="en-US" b="1" dirty="0"/>
              <a:t> </a:t>
            </a:r>
            <a:r>
              <a:rPr lang="en-US" b="1" dirty="0" err="1"/>
              <a:t>Saúde</a:t>
            </a:r>
            <a:r>
              <a:rPr lang="en-US" b="1" dirty="0"/>
              <a:t> da SEIDIGI pela </a:t>
            </a:r>
            <a:r>
              <a:rPr lang="en-US" b="1" dirty="0" err="1"/>
              <a:t>parceria</a:t>
            </a:r>
            <a:r>
              <a:rPr lang="en-US" b="1" dirty="0"/>
              <a:t> </a:t>
            </a:r>
            <a:r>
              <a:rPr lang="en-US" b="1" dirty="0" err="1"/>
              <a:t>na</a:t>
            </a:r>
            <a:r>
              <a:rPr lang="en-US" b="1" dirty="0"/>
              <a:t>  </a:t>
            </a:r>
            <a:r>
              <a:rPr lang="en-US" b="1" dirty="0" err="1"/>
              <a:t>execução</a:t>
            </a:r>
            <a:r>
              <a:rPr lang="en-US" b="1" dirty="0"/>
              <a:t> e </a:t>
            </a:r>
            <a:r>
              <a:rPr lang="en-US" b="1" dirty="0" err="1"/>
              <a:t>gestão</a:t>
            </a:r>
            <a:r>
              <a:rPr lang="en-US" b="1" dirty="0"/>
              <a:t> </a:t>
            </a:r>
            <a:r>
              <a:rPr lang="en-US" b="1" dirty="0" err="1"/>
              <a:t>deste</a:t>
            </a:r>
            <a:r>
              <a:rPr lang="en-US" b="1" dirty="0"/>
              <a:t> </a:t>
            </a:r>
            <a:r>
              <a:rPr lang="en-US" b="1" dirty="0" err="1"/>
              <a:t>projeto</a:t>
            </a:r>
            <a:endParaRPr lang="en-US" b="1" dirty="0"/>
          </a:p>
          <a:p>
            <a:endParaRPr lang="en-BR" dirty="0"/>
          </a:p>
        </p:txBody>
      </p:sp>
      <p:sp>
        <p:nvSpPr>
          <p:cNvPr id="5" name="TextBox 4">
            <a:extLst>
              <a:ext uri="{FF2B5EF4-FFF2-40B4-BE49-F238E27FC236}">
                <a16:creationId xmlns:a16="http://schemas.microsoft.com/office/drawing/2014/main" id="{58442181-432F-D7AE-DA92-B30810E4119F}"/>
              </a:ext>
            </a:extLst>
          </p:cNvPr>
          <p:cNvSpPr txBox="1"/>
          <p:nvPr/>
        </p:nvSpPr>
        <p:spPr>
          <a:xfrm>
            <a:off x="3791683" y="365125"/>
            <a:ext cx="4608634" cy="707886"/>
          </a:xfrm>
          <a:prstGeom prst="rect">
            <a:avLst/>
          </a:prstGeom>
          <a:noFill/>
        </p:spPr>
        <p:txBody>
          <a:bodyPr wrap="none" rtlCol="0">
            <a:spAutoFit/>
          </a:bodyPr>
          <a:lstStyle/>
          <a:p>
            <a:r>
              <a:rPr lang="en-BR" sz="4000" dirty="0"/>
              <a:t>Considerações Finais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0983-775E-7230-1AC3-6A0D43CE89EE}"/>
              </a:ext>
            </a:extLst>
          </p:cNvPr>
          <p:cNvSpPr>
            <a:spLocks noGrp="1"/>
          </p:cNvSpPr>
          <p:nvPr>
            <p:ph type="title"/>
          </p:nvPr>
        </p:nvSpPr>
        <p:spPr/>
        <p:txBody>
          <a:bodyPr/>
          <a:lstStyle/>
          <a:p>
            <a:r>
              <a:rPr lang="en-BR" dirty="0"/>
              <a:t>Participações em eventos</a:t>
            </a:r>
          </a:p>
        </p:txBody>
      </p:sp>
      <p:sp>
        <p:nvSpPr>
          <p:cNvPr id="3" name="Content Placeholder 2">
            <a:extLst>
              <a:ext uri="{FF2B5EF4-FFF2-40B4-BE49-F238E27FC236}">
                <a16:creationId xmlns:a16="http://schemas.microsoft.com/office/drawing/2014/main" id="{7ADE785A-A0AC-50D1-3561-AB91E3AE7777}"/>
              </a:ext>
            </a:extLst>
          </p:cNvPr>
          <p:cNvSpPr>
            <a:spLocks noGrp="1"/>
          </p:cNvSpPr>
          <p:nvPr>
            <p:ph idx="1"/>
          </p:nvPr>
        </p:nvSpPr>
        <p:spPr/>
        <p:txBody>
          <a:bodyPr/>
          <a:lstStyle/>
          <a:p>
            <a:r>
              <a:rPr lang="en-BR" dirty="0"/>
              <a:t>Outubro 2023</a:t>
            </a:r>
          </a:p>
          <a:p>
            <a:pPr lvl="1"/>
            <a:r>
              <a:rPr lang="en-BR" dirty="0"/>
              <a:t>Poster - </a:t>
            </a:r>
            <a:r>
              <a:rPr lang="en-US" dirty="0"/>
              <a:t>A </a:t>
            </a:r>
            <a:r>
              <a:rPr lang="en-US" dirty="0" err="1"/>
              <a:t>Construção</a:t>
            </a:r>
            <a:r>
              <a:rPr lang="en-US" dirty="0"/>
              <a:t> do </a:t>
            </a:r>
            <a:r>
              <a:rPr lang="en-US" dirty="0" err="1"/>
              <a:t>Sumário</a:t>
            </a:r>
            <a:r>
              <a:rPr lang="en-US" dirty="0"/>
              <a:t> </a:t>
            </a:r>
            <a:r>
              <a:rPr lang="en-US" dirty="0" err="1"/>
              <a:t>Internacional</a:t>
            </a:r>
            <a:r>
              <a:rPr lang="en-US" dirty="0"/>
              <a:t> do </a:t>
            </a:r>
            <a:r>
              <a:rPr lang="en-US" dirty="0" err="1"/>
              <a:t>Paciente</a:t>
            </a:r>
            <a:r>
              <a:rPr lang="en-US" dirty="0"/>
              <a:t> </a:t>
            </a:r>
            <a:r>
              <a:rPr lang="en-US" dirty="0" err="1"/>
              <a:t>Brasil</a:t>
            </a:r>
            <a:r>
              <a:rPr lang="en-US" dirty="0"/>
              <a:t> - </a:t>
            </a:r>
            <a:r>
              <a:rPr lang="en-BR" dirty="0"/>
              <a:t>1 Simpósio Internacional de  Transformação Digital no SUS, São Paulo</a:t>
            </a:r>
          </a:p>
          <a:p>
            <a:pPr lvl="1"/>
            <a:r>
              <a:rPr lang="en-BR" dirty="0"/>
              <a:t>Apresentação oral – </a:t>
            </a:r>
            <a:r>
              <a:rPr lang="en-US" dirty="0"/>
              <a:t>SNOMED-IPS – SNOMED EXPO 2023, Atlanta, USA</a:t>
            </a:r>
            <a:endParaRPr lang="en-BR" dirty="0"/>
          </a:p>
          <a:p>
            <a:pPr lvl="2"/>
            <a:r>
              <a:rPr lang="en-US" dirty="0"/>
              <a:t>Construction of the Immunization Component of the Brazilian IPS - (International Patient Summary): mapping of local vaccines terminologies to SNOMED-IPS</a:t>
            </a:r>
          </a:p>
          <a:p>
            <a:pPr lvl="2"/>
            <a:r>
              <a:rPr lang="en-US" dirty="0"/>
              <a:t>Clinical Recommendation of Allergies and Adverse Reactions from SNOMED-CT sub-ontologies and natural language processing</a:t>
            </a:r>
          </a:p>
          <a:p>
            <a:pPr lvl="1"/>
            <a:r>
              <a:rPr lang="en-US" dirty="0"/>
              <a:t>Poster - Mapping of the Brazilian Classification of Allergies and Adverse reactions (CBARA) to SNOMED-IPS – SNOMED EXPO 2023, Atlanta</a:t>
            </a:r>
            <a:endParaRPr lang="en-BR" dirty="0"/>
          </a:p>
          <a:p>
            <a:pPr lvl="1"/>
            <a:endParaRPr lang="en-BR" dirty="0"/>
          </a:p>
        </p:txBody>
      </p:sp>
      <p:pic>
        <p:nvPicPr>
          <p:cNvPr id="5" name="Picture 4">
            <a:extLst>
              <a:ext uri="{FF2B5EF4-FFF2-40B4-BE49-F238E27FC236}">
                <a16:creationId xmlns:a16="http://schemas.microsoft.com/office/drawing/2014/main" id="{5DC10AD1-2800-9339-EC5E-9819A25808B4}"/>
              </a:ext>
            </a:extLst>
          </p:cNvPr>
          <p:cNvPicPr>
            <a:picLocks noChangeAspect="1"/>
          </p:cNvPicPr>
          <p:nvPr/>
        </p:nvPicPr>
        <p:blipFill>
          <a:blip r:embed="rId2"/>
          <a:stretch>
            <a:fillRect/>
          </a:stretch>
        </p:blipFill>
        <p:spPr>
          <a:xfrm>
            <a:off x="2494806" y="1794242"/>
            <a:ext cx="7772400" cy="3959352"/>
          </a:xfrm>
          <a:prstGeom prst="rect">
            <a:avLst/>
          </a:prstGeom>
        </p:spPr>
      </p:pic>
    </p:spTree>
    <p:extLst>
      <p:ext uri="{BB962C8B-B14F-4D97-AF65-F5344CB8AC3E}">
        <p14:creationId xmlns:p14="http://schemas.microsoft.com/office/powerpoint/2010/main" val="6206900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5206-8804-FDA1-3301-15AD006D925A}"/>
              </a:ext>
            </a:extLst>
          </p:cNvPr>
          <p:cNvSpPr>
            <a:spLocks noGrp="1"/>
          </p:cNvSpPr>
          <p:nvPr>
            <p:ph type="title"/>
          </p:nvPr>
        </p:nvSpPr>
        <p:spPr/>
        <p:txBody>
          <a:bodyPr/>
          <a:lstStyle/>
          <a:p>
            <a:r>
              <a:rPr lang="en-BR" dirty="0"/>
              <a:t>Participações em eventos</a:t>
            </a:r>
          </a:p>
        </p:txBody>
      </p:sp>
      <p:sp>
        <p:nvSpPr>
          <p:cNvPr id="3" name="Content Placeholder 2">
            <a:extLst>
              <a:ext uri="{FF2B5EF4-FFF2-40B4-BE49-F238E27FC236}">
                <a16:creationId xmlns:a16="http://schemas.microsoft.com/office/drawing/2014/main" id="{D0434497-2312-5BA5-C4AA-62439A043BB6}"/>
              </a:ext>
            </a:extLst>
          </p:cNvPr>
          <p:cNvSpPr>
            <a:spLocks noGrp="1"/>
          </p:cNvSpPr>
          <p:nvPr>
            <p:ph idx="1"/>
          </p:nvPr>
        </p:nvSpPr>
        <p:spPr/>
        <p:txBody>
          <a:bodyPr/>
          <a:lstStyle/>
          <a:p>
            <a:r>
              <a:rPr lang="en-BR" dirty="0"/>
              <a:t>Plataforma Mangárá  utilizando CHIME da AWS apresentação no evento em novembro 2023, Las Vegas</a:t>
            </a:r>
          </a:p>
        </p:txBody>
      </p:sp>
      <p:pic>
        <p:nvPicPr>
          <p:cNvPr id="4" name="Picture 3">
            <a:extLst>
              <a:ext uri="{FF2B5EF4-FFF2-40B4-BE49-F238E27FC236}">
                <a16:creationId xmlns:a16="http://schemas.microsoft.com/office/drawing/2014/main" id="{116E2539-BA51-1003-AB41-59B80F949B29}"/>
              </a:ext>
            </a:extLst>
          </p:cNvPr>
          <p:cNvPicPr>
            <a:picLocks noChangeAspect="1"/>
          </p:cNvPicPr>
          <p:nvPr/>
        </p:nvPicPr>
        <p:blipFill>
          <a:blip r:embed="rId2"/>
          <a:stretch>
            <a:fillRect/>
          </a:stretch>
        </p:blipFill>
        <p:spPr>
          <a:xfrm>
            <a:off x="1556657" y="2437411"/>
            <a:ext cx="7772400" cy="4239490"/>
          </a:xfrm>
          <a:prstGeom prst="rect">
            <a:avLst/>
          </a:prstGeom>
        </p:spPr>
      </p:pic>
    </p:spTree>
    <p:extLst>
      <p:ext uri="{BB962C8B-B14F-4D97-AF65-F5344CB8AC3E}">
        <p14:creationId xmlns:p14="http://schemas.microsoft.com/office/powerpoint/2010/main" val="5106248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1BAEE-27BD-3CE7-473C-8BB05AFD0C68}"/>
              </a:ext>
            </a:extLst>
          </p:cNvPr>
          <p:cNvSpPr>
            <a:spLocks noGrp="1"/>
          </p:cNvSpPr>
          <p:nvPr>
            <p:ph type="title"/>
          </p:nvPr>
        </p:nvSpPr>
        <p:spPr/>
        <p:txBody>
          <a:bodyPr/>
          <a:lstStyle/>
          <a:p>
            <a:r>
              <a:rPr lang="en-BR" dirty="0"/>
              <a:t>Enviados para publicação</a:t>
            </a:r>
          </a:p>
        </p:txBody>
      </p:sp>
      <p:sp>
        <p:nvSpPr>
          <p:cNvPr id="3" name="Content Placeholder 2">
            <a:extLst>
              <a:ext uri="{FF2B5EF4-FFF2-40B4-BE49-F238E27FC236}">
                <a16:creationId xmlns:a16="http://schemas.microsoft.com/office/drawing/2014/main" id="{E3FA8332-31E2-2909-5820-66F0657D697F}"/>
              </a:ext>
            </a:extLst>
          </p:cNvPr>
          <p:cNvSpPr>
            <a:spLocks noGrp="1"/>
          </p:cNvSpPr>
          <p:nvPr>
            <p:ph idx="1"/>
          </p:nvPr>
        </p:nvSpPr>
        <p:spPr/>
        <p:txBody>
          <a:bodyPr/>
          <a:lstStyle/>
          <a:p>
            <a:r>
              <a:rPr lang="pt-BR" sz="1800" b="1" i="0" u="none" strike="noStrike" dirty="0">
                <a:effectLst/>
                <a:latin typeface="Arial" panose="020B0604020202020204" pitchFamily="34" charset="0"/>
              </a:rPr>
              <a:t>Construção de Interfaces para um Sistema Teleround: Design de Experiência do Usuário</a:t>
            </a:r>
            <a:r>
              <a:rPr lang="pt-BR" sz="1800" b="0" i="0" u="none" strike="noStrike" dirty="0">
                <a:effectLst/>
                <a:latin typeface="Arial" panose="020B0604020202020204" pitchFamily="34" charset="0"/>
              </a:rPr>
              <a:t>  - submetido </a:t>
            </a:r>
            <a:r>
              <a:rPr lang="pt-BR" sz="1800" b="0" i="0" u="none" strike="noStrike" dirty="0" err="1">
                <a:effectLst/>
                <a:latin typeface="Arial" panose="020B0604020202020204" pitchFamily="34" charset="0"/>
              </a:rPr>
              <a:t>Jounal</a:t>
            </a:r>
            <a:r>
              <a:rPr lang="pt-BR" sz="1800" b="0" i="0" u="none" strike="noStrike" dirty="0">
                <a:effectLst/>
                <a:latin typeface="Arial" panose="020B0604020202020204" pitchFamily="34" charset="0"/>
              </a:rPr>
              <a:t> of Health </a:t>
            </a:r>
            <a:r>
              <a:rPr lang="pt-BR" sz="1800" b="0" i="0" u="none" strike="noStrike" dirty="0" err="1">
                <a:effectLst/>
                <a:latin typeface="Arial" panose="020B0604020202020204" pitchFamily="34" charset="0"/>
              </a:rPr>
              <a:t>Informatics</a:t>
            </a:r>
            <a:endParaRPr lang="pt-BR" sz="1800" b="0" i="0" u="none" strike="noStrike" dirty="0">
              <a:effectLst/>
              <a:latin typeface="Arial" panose="020B0604020202020204" pitchFamily="34" charset="0"/>
            </a:endParaRPr>
          </a:p>
          <a:p>
            <a:r>
              <a:rPr lang="en-BR" sz="1800" b="1" kern="0" dirty="0">
                <a:effectLst/>
                <a:latin typeface="Arial" panose="020B0604020202020204" pitchFamily="34" charset="0"/>
              </a:rPr>
              <a:t>The Brazilian International Patient Summary Initiative - </a:t>
            </a:r>
            <a:r>
              <a:rPr lang="en-US" sz="1800" b="1" kern="0" dirty="0">
                <a:effectLst/>
                <a:latin typeface="Arial" panose="020B0604020202020204" pitchFamily="34" charset="0"/>
              </a:rPr>
              <a:t> Oxford Open Digital Health </a:t>
            </a:r>
            <a:r>
              <a:rPr lang="en-US" sz="1800" b="1" kern="0" dirty="0" err="1">
                <a:effectLst/>
                <a:latin typeface="Arial" panose="020B0604020202020204" pitchFamily="34" charset="0"/>
              </a:rPr>
              <a:t>chamada</a:t>
            </a:r>
            <a:r>
              <a:rPr lang="en-US" sz="1800" b="1" kern="0" dirty="0">
                <a:effectLst/>
                <a:latin typeface="Arial" panose="020B0604020202020204" pitchFamily="34" charset="0"/>
              </a:rPr>
              <a:t> de Foundational Architecture for National Digital Transformation: Special Collection led by G20 Digital Health</a:t>
            </a:r>
            <a:endParaRPr lang="en-BR" sz="1800" b="1" kern="0" dirty="0">
              <a:effectLst/>
              <a:latin typeface="Arial" panose="020B0604020202020204" pitchFamily="34" charset="0"/>
            </a:endParaRPr>
          </a:p>
          <a:p>
            <a:endParaRPr lang="en-BR" dirty="0"/>
          </a:p>
        </p:txBody>
      </p:sp>
    </p:spTree>
    <p:extLst>
      <p:ext uri="{BB962C8B-B14F-4D97-AF65-F5344CB8AC3E}">
        <p14:creationId xmlns:p14="http://schemas.microsoft.com/office/powerpoint/2010/main" val="2521290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5315017" y="4284403"/>
            <a:ext cx="1561966" cy="307777"/>
          </a:xfrm>
          <a:prstGeom prst="rect">
            <a:avLst/>
          </a:prstGeom>
          <a:noFill/>
        </p:spPr>
        <p:txBody>
          <a:bodyPr wrap="none" rtlCol="0">
            <a:spAutoFit/>
          </a:bodyPr>
          <a:lstStyle/>
          <a:p>
            <a:pPr algn="ctr"/>
            <a:r>
              <a:rPr lang="en-US" sz="1400">
                <a:solidFill>
                  <a:schemeClr val="bg1"/>
                </a:solidFill>
                <a:latin typeface="Verdana" charset="0"/>
                <a:ea typeface="Verdana" charset="0"/>
                <a:cs typeface="Verdana" charset="0"/>
              </a:rPr>
              <a:t>www.hsl.org.br</a:t>
            </a:r>
            <a:endParaRPr lang="en-US" sz="1400" dirty="0">
              <a:solidFill>
                <a:schemeClr val="bg1"/>
              </a:solidFill>
              <a:latin typeface="Verdana" charset="0"/>
              <a:ea typeface="Verdana" charset="0"/>
              <a:cs typeface="Verdan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0672" y="2974327"/>
            <a:ext cx="3350656" cy="909347"/>
          </a:xfrm>
          <a:prstGeom prst="rect">
            <a:avLst/>
          </a:prstGeom>
        </p:spPr>
      </p:pic>
    </p:spTree>
    <p:extLst>
      <p:ext uri="{BB962C8B-B14F-4D97-AF65-F5344CB8AC3E}">
        <p14:creationId xmlns:p14="http://schemas.microsoft.com/office/powerpoint/2010/main" val="97126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FB11F-0D68-CA38-1CE3-BEABE77D5FD3}"/>
              </a:ext>
            </a:extLst>
          </p:cNvPr>
          <p:cNvSpPr>
            <a:spLocks noGrp="1"/>
          </p:cNvSpPr>
          <p:nvPr>
            <p:ph type="title"/>
          </p:nvPr>
        </p:nvSpPr>
        <p:spPr/>
        <p:txBody>
          <a:bodyPr/>
          <a:lstStyle/>
          <a:p>
            <a:r>
              <a:rPr lang="en-BR" dirty="0"/>
              <a:t>Gestão do Projeto</a:t>
            </a:r>
          </a:p>
        </p:txBody>
      </p:sp>
      <p:sp>
        <p:nvSpPr>
          <p:cNvPr id="3" name="Content Placeholder 2">
            <a:extLst>
              <a:ext uri="{FF2B5EF4-FFF2-40B4-BE49-F238E27FC236}">
                <a16:creationId xmlns:a16="http://schemas.microsoft.com/office/drawing/2014/main" id="{00F1B1E5-31C9-F11E-6595-723D39E00AF1}"/>
              </a:ext>
            </a:extLst>
          </p:cNvPr>
          <p:cNvSpPr>
            <a:spLocks noGrp="1"/>
          </p:cNvSpPr>
          <p:nvPr>
            <p:ph idx="1"/>
          </p:nvPr>
        </p:nvSpPr>
        <p:spPr/>
        <p:txBody>
          <a:bodyPr/>
          <a:lstStyle/>
          <a:p>
            <a:r>
              <a:rPr lang="en-BR" dirty="0"/>
              <a:t>XX Reuniões com a equipe da CGIIS </a:t>
            </a:r>
          </a:p>
          <a:p>
            <a:pPr lvl="1"/>
            <a:endParaRPr lang="en-BR" dirty="0"/>
          </a:p>
          <a:p>
            <a:pPr lvl="1"/>
            <a:r>
              <a:rPr lang="en-BR" dirty="0"/>
              <a:t> PNI</a:t>
            </a:r>
          </a:p>
          <a:p>
            <a:pPr lvl="1"/>
            <a:r>
              <a:rPr lang="en-BR" dirty="0"/>
              <a:t>SAPS</a:t>
            </a:r>
          </a:p>
          <a:p>
            <a:pPr lvl="1"/>
            <a:r>
              <a:rPr lang="en-BR" dirty="0"/>
              <a:t>DAF</a:t>
            </a:r>
          </a:p>
          <a:p>
            <a:pPr marL="457200" lvl="1" indent="0">
              <a:buNone/>
            </a:pPr>
            <a:endParaRPr lang="en-BR" dirty="0"/>
          </a:p>
          <a:p>
            <a:r>
              <a:rPr lang="en-BR" dirty="0"/>
              <a:t>Share point do MS</a:t>
            </a:r>
          </a:p>
          <a:p>
            <a:endParaRPr lang="en-BR" dirty="0"/>
          </a:p>
        </p:txBody>
      </p:sp>
    </p:spTree>
    <p:extLst>
      <p:ext uri="{BB962C8B-B14F-4D97-AF65-F5344CB8AC3E}">
        <p14:creationId xmlns:p14="http://schemas.microsoft.com/office/powerpoint/2010/main" val="4041335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nvSpPr>
        <p:spPr>
          <a:xfrm>
            <a:off x="675501" y="2092963"/>
            <a:ext cx="10546682" cy="4351338"/>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a:buChar char="•"/>
              <a:defRPr sz="20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marL="0" indent="0">
              <a:buNone/>
            </a:pPr>
            <a:endParaRPr lang="en-US" b="1" dirty="0">
              <a:solidFill>
                <a:srgbClr val="002060"/>
              </a:solidFill>
            </a:endParaRPr>
          </a:p>
          <a:p>
            <a:pPr marL="0" indent="0">
              <a:buNone/>
            </a:pPr>
            <a:endParaRPr lang="en-US" b="1" dirty="0">
              <a:solidFill>
                <a:srgbClr val="002060"/>
              </a:solidFill>
            </a:endParaRPr>
          </a:p>
        </p:txBody>
      </p:sp>
      <p:sp>
        <p:nvSpPr>
          <p:cNvPr id="6" name="Title 1"/>
          <p:cNvSpPr>
            <a:spLocks noGrp="1"/>
          </p:cNvSpPr>
          <p:nvPr/>
        </p:nvSpPr>
        <p:spPr>
          <a:xfrm>
            <a:off x="675500" y="145281"/>
            <a:ext cx="9669227"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2400" kern="12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7189678" y="4643438"/>
            <a:ext cx="0" cy="709612"/>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3957528" y="3189288"/>
            <a:ext cx="0" cy="663575"/>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3957528" y="4633913"/>
            <a:ext cx="0" cy="712787"/>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997202" y="2147888"/>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VTM</a:t>
            </a:r>
          </a:p>
          <a:p>
            <a:pPr algn="ctr">
              <a:defRPr/>
            </a:pPr>
            <a:r>
              <a:rPr lang="pt-BR" sz="140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997202" y="3592513"/>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VMP</a:t>
            </a:r>
          </a:p>
          <a:p>
            <a:pPr algn="ctr">
              <a:defRPr/>
            </a:pPr>
            <a:r>
              <a:rPr lang="pt-BR" sz="140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997202" y="5086350"/>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VMPP</a:t>
            </a:r>
            <a:endParaRPr lang="pt-BR" sz="1400" b="1" dirty="0">
              <a:solidFill>
                <a:srgbClr val="C00000"/>
              </a:solidFill>
            </a:endParaRPr>
          </a:p>
          <a:p>
            <a:pPr algn="ctr">
              <a:defRPr/>
            </a:pPr>
            <a:r>
              <a:rPr lang="pt-BR" sz="12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6229352" y="3602038"/>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AMP</a:t>
            </a:r>
          </a:p>
          <a:p>
            <a:pPr algn="ctr">
              <a:defRPr/>
            </a:pPr>
            <a:r>
              <a:rPr lang="pt-BR" sz="140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6229352" y="5092700"/>
            <a:ext cx="2181002" cy="104140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600" b="1" dirty="0">
                <a:solidFill>
                  <a:srgbClr val="C00000"/>
                </a:solidFill>
              </a:rPr>
              <a:t>AMPP</a:t>
            </a:r>
            <a:endParaRPr lang="pt-BR" sz="1400" b="1" dirty="0">
              <a:solidFill>
                <a:srgbClr val="C00000"/>
              </a:solidFill>
            </a:endParaRPr>
          </a:p>
          <a:p>
            <a:pPr algn="ctr">
              <a:defRPr/>
            </a:pPr>
            <a:r>
              <a:rPr lang="pt-BR" sz="1200" b="1" dirty="0">
                <a:solidFill>
                  <a:srgbClr val="004F9A"/>
                </a:solidFill>
              </a:rPr>
              <a:t>“Produto Medicinal Comercial com Apresentação” </a:t>
            </a:r>
          </a:p>
        </p:txBody>
      </p:sp>
      <p:sp>
        <p:nvSpPr>
          <p:cNvPr id="14" name="Retângulo 41"/>
          <p:cNvSpPr>
            <a:spLocks noChangeArrowheads="1"/>
          </p:cNvSpPr>
          <p:nvPr/>
        </p:nvSpPr>
        <p:spPr bwMode="auto">
          <a:xfrm>
            <a:off x="8869365" y="4491039"/>
            <a:ext cx="1443696"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12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2159001" y="4897438"/>
            <a:ext cx="7926417"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4917854" y="4243388"/>
            <a:ext cx="1311498" cy="9525"/>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4917854" y="5737225"/>
            <a:ext cx="1311498" cy="635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8553450" y="4991101"/>
            <a:ext cx="205889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1200" b="1" spc="300" dirty="0">
                <a:solidFill>
                  <a:schemeClr val="bg2">
                    <a:lumMod val="10000"/>
                  </a:schemeClr>
                </a:solidFill>
                <a:latin typeface="Arial" panose="020B0604020202020204" pitchFamily="34" charset="0"/>
              </a:rPr>
              <a:t>DISPENSAÇÃO / CADEIA LOGÍSTICA FARMACÊUTICA</a:t>
            </a:r>
          </a:p>
        </p:txBody>
      </p:sp>
      <p:sp>
        <p:nvSpPr>
          <p:cNvPr id="3" name="TextBox 2">
            <a:extLst>
              <a:ext uri="{FF2B5EF4-FFF2-40B4-BE49-F238E27FC236}">
                <a16:creationId xmlns:a16="http://schemas.microsoft.com/office/drawing/2014/main" id="{2619CB8F-1AED-1384-CA9C-EF505480131B}"/>
              </a:ext>
            </a:extLst>
          </p:cNvPr>
          <p:cNvSpPr txBox="1"/>
          <p:nvPr/>
        </p:nvSpPr>
        <p:spPr>
          <a:xfrm>
            <a:off x="675500" y="138096"/>
            <a:ext cx="9669227" cy="1200329"/>
          </a:xfrm>
          <a:prstGeom prst="rect">
            <a:avLst/>
          </a:prstGeom>
          <a:solidFill>
            <a:schemeClr val="bg1"/>
          </a:solidFill>
        </p:spPr>
        <p:txBody>
          <a:bodyPr wrap="square">
            <a:spAutoFit/>
          </a:bodyPr>
          <a:lstStyle/>
          <a:p>
            <a:pPr algn="just"/>
            <a:r>
              <a:rPr lang="pt-BR" sz="2400" dirty="0">
                <a:solidFill>
                  <a:schemeClr val="tx2">
                    <a:lumMod val="75000"/>
                  </a:schemeClr>
                </a:solidFill>
              </a:rPr>
              <a:t>Atividade 1.4 – Atualizar a OBM com o elenco de medicamentos da lista Hórus e respectivos produtos medicinais conforme base da CMED atualizada até maio/23</a:t>
            </a:r>
            <a:endParaRPr lang="en-US" sz="2400" kern="1200" dirty="0">
              <a:solidFill>
                <a:schemeClr val="tx2">
                  <a:lumMod val="75000"/>
                </a:schemeClr>
              </a:solidFill>
            </a:endParaRPr>
          </a:p>
        </p:txBody>
      </p:sp>
      <p:sp>
        <p:nvSpPr>
          <p:cNvPr id="20" name="TextBox 19">
            <a:extLst>
              <a:ext uri="{FF2B5EF4-FFF2-40B4-BE49-F238E27FC236}">
                <a16:creationId xmlns:a16="http://schemas.microsoft.com/office/drawing/2014/main" id="{D59591C5-9A6D-721B-484B-EC63CADF07EE}"/>
              </a:ext>
            </a:extLst>
          </p:cNvPr>
          <p:cNvSpPr txBox="1"/>
          <p:nvPr/>
        </p:nvSpPr>
        <p:spPr>
          <a:xfrm>
            <a:off x="4140387" y="1466890"/>
            <a:ext cx="6098582" cy="400110"/>
          </a:xfrm>
          <a:prstGeom prst="rect">
            <a:avLst/>
          </a:prstGeom>
          <a:noFill/>
        </p:spPr>
        <p:txBody>
          <a:bodyPr wrap="square">
            <a:spAutoFit/>
          </a:bodyPr>
          <a:lstStyle/>
          <a:p>
            <a:pPr algn="ctr"/>
            <a:r>
              <a:rPr lang="pt-BR" sz="2000" dirty="0">
                <a:solidFill>
                  <a:schemeClr val="tx2">
                    <a:lumMod val="60000"/>
                    <a:lumOff val="40000"/>
                  </a:schemeClr>
                </a:solidFill>
              </a:rPr>
              <a:t>Conceitos da OBM</a:t>
            </a:r>
            <a:endParaRPr lang="en-US" sz="2000" kern="1200" dirty="0">
              <a:solidFill>
                <a:schemeClr val="tx2">
                  <a:lumMod val="60000"/>
                  <a:lumOff val="40000"/>
                </a:schemeClr>
              </a:solidFill>
            </a:endParaRPr>
          </a:p>
        </p:txBody>
      </p:sp>
    </p:spTree>
    <p:extLst>
      <p:ext uri="{BB962C8B-B14F-4D97-AF65-F5344CB8AC3E}">
        <p14:creationId xmlns:p14="http://schemas.microsoft.com/office/powerpoint/2010/main" val="3699024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nvSpPr>
        <p:spPr>
          <a:xfrm>
            <a:off x="675500" y="145281"/>
            <a:ext cx="9669227"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pt-BR" sz="2400" dirty="0"/>
              <a:t>Conceitos da OBM</a:t>
            </a:r>
            <a:endParaRPr lang="en-US" sz="2400" kern="1200" dirty="0"/>
          </a:p>
        </p:txBody>
      </p:sp>
      <p:sp>
        <p:nvSpPr>
          <p:cNvPr id="3" name="Retângulo de cantos arredondados 2"/>
          <p:cNvSpPr/>
          <p:nvPr/>
        </p:nvSpPr>
        <p:spPr>
          <a:xfrm>
            <a:off x="3297939" y="3231353"/>
            <a:ext cx="2711243" cy="1439135"/>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a:solidFill>
                  <a:srgbClr val="004F9A"/>
                </a:solidFill>
              </a:rPr>
              <a:t>VMP</a:t>
            </a:r>
          </a:p>
          <a:p>
            <a:pPr algn="ctr"/>
            <a:r>
              <a:rPr lang="pt-BR" dirty="0">
                <a:solidFill>
                  <a:srgbClr val="004F9A"/>
                </a:solidFill>
              </a:rPr>
              <a:t>Clonazepam 2mg </a:t>
            </a:r>
            <a:r>
              <a:rPr lang="pt-BR" dirty="0" err="1">
                <a:solidFill>
                  <a:srgbClr val="004F9A"/>
                </a:solidFill>
              </a:rPr>
              <a:t>compr</a:t>
            </a:r>
            <a:endParaRPr lang="pt-BR" dirty="0">
              <a:solidFill>
                <a:srgbClr val="004F9A"/>
              </a:solidFill>
            </a:endParaRPr>
          </a:p>
        </p:txBody>
      </p:sp>
      <p:sp>
        <p:nvSpPr>
          <p:cNvPr id="4" name="Retângulo de cantos arredondados 3"/>
          <p:cNvSpPr/>
          <p:nvPr/>
        </p:nvSpPr>
        <p:spPr>
          <a:xfrm>
            <a:off x="3297939" y="1510052"/>
            <a:ext cx="2711243" cy="1440000"/>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a:solidFill>
                  <a:srgbClr val="004F9A"/>
                </a:solidFill>
              </a:rPr>
              <a:t>VTM</a:t>
            </a:r>
          </a:p>
          <a:p>
            <a:pPr algn="ctr"/>
            <a:r>
              <a:rPr lang="pt-BR" dirty="0">
                <a:solidFill>
                  <a:srgbClr val="004F9A"/>
                </a:solidFill>
              </a:rPr>
              <a:t>Clonazepam</a:t>
            </a:r>
          </a:p>
        </p:txBody>
      </p:sp>
      <p:sp>
        <p:nvSpPr>
          <p:cNvPr id="5" name="Retângulo de cantos arredondados 4"/>
          <p:cNvSpPr/>
          <p:nvPr/>
        </p:nvSpPr>
        <p:spPr>
          <a:xfrm>
            <a:off x="3297938" y="4952653"/>
            <a:ext cx="2711243" cy="1439135"/>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a:solidFill>
                  <a:srgbClr val="004F9A"/>
                </a:solidFill>
              </a:rPr>
              <a:t>VMPP</a:t>
            </a:r>
          </a:p>
          <a:p>
            <a:pPr algn="ctr"/>
            <a:r>
              <a:rPr lang="pt-BR" dirty="0">
                <a:solidFill>
                  <a:srgbClr val="004F9A"/>
                </a:solidFill>
              </a:rPr>
              <a:t>Clonazepam 2 mg </a:t>
            </a:r>
            <a:br>
              <a:rPr lang="pt-BR" dirty="0">
                <a:solidFill>
                  <a:srgbClr val="004F9A"/>
                </a:solidFill>
              </a:rPr>
            </a:br>
            <a:r>
              <a:rPr lang="pt-BR" dirty="0" err="1">
                <a:solidFill>
                  <a:srgbClr val="004F9A"/>
                </a:solidFill>
              </a:rPr>
              <a:t>compr</a:t>
            </a:r>
            <a:r>
              <a:rPr lang="pt-BR" dirty="0">
                <a:solidFill>
                  <a:srgbClr val="004F9A"/>
                </a:solidFill>
              </a:rPr>
              <a:t> </a:t>
            </a:r>
            <a:r>
              <a:rPr lang="pt-BR" dirty="0" err="1">
                <a:solidFill>
                  <a:srgbClr val="004F9A"/>
                </a:solidFill>
              </a:rPr>
              <a:t>x</a:t>
            </a:r>
            <a:r>
              <a:rPr lang="pt-BR" dirty="0">
                <a:solidFill>
                  <a:srgbClr val="004F9A"/>
                </a:solidFill>
              </a:rPr>
              <a:t> 60</a:t>
            </a:r>
            <a:endParaRPr lang="pt-BR" b="1" dirty="0">
              <a:solidFill>
                <a:srgbClr val="004F9A"/>
              </a:solidFill>
            </a:endParaRPr>
          </a:p>
        </p:txBody>
      </p:sp>
      <p:sp>
        <p:nvSpPr>
          <p:cNvPr id="6" name="Retângulo de cantos arredondados 5"/>
          <p:cNvSpPr/>
          <p:nvPr/>
        </p:nvSpPr>
        <p:spPr>
          <a:xfrm>
            <a:off x="6711414" y="4952653"/>
            <a:ext cx="2711243" cy="1439135"/>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a:solidFill>
                  <a:srgbClr val="004F9A"/>
                </a:solidFill>
              </a:rPr>
              <a:t>AMPP</a:t>
            </a:r>
          </a:p>
          <a:p>
            <a:pPr algn="ctr"/>
            <a:r>
              <a:rPr lang="pt-BR" dirty="0">
                <a:solidFill>
                  <a:srgbClr val="004F9A"/>
                </a:solidFill>
              </a:rPr>
              <a:t>Clonazepam 2 mg </a:t>
            </a:r>
            <a:r>
              <a:rPr lang="pt-BR" dirty="0" err="1">
                <a:solidFill>
                  <a:srgbClr val="004F9A"/>
                </a:solidFill>
              </a:rPr>
              <a:t>cmpr</a:t>
            </a:r>
            <a:r>
              <a:rPr lang="pt-BR" dirty="0">
                <a:solidFill>
                  <a:srgbClr val="004F9A"/>
                </a:solidFill>
              </a:rPr>
              <a:t> (EMS S.A.)</a:t>
            </a:r>
          </a:p>
          <a:p>
            <a:pPr algn="ctr"/>
            <a:r>
              <a:rPr lang="pt-BR" dirty="0" err="1">
                <a:solidFill>
                  <a:srgbClr val="004F9A"/>
                </a:solidFill>
              </a:rPr>
              <a:t>x</a:t>
            </a:r>
            <a:r>
              <a:rPr lang="pt-BR" dirty="0">
                <a:solidFill>
                  <a:srgbClr val="004F9A"/>
                </a:solidFill>
              </a:rPr>
              <a:t> 60</a:t>
            </a:r>
          </a:p>
          <a:p>
            <a:pPr algn="ctr"/>
            <a:endParaRPr lang="pt-BR" b="1" dirty="0">
              <a:solidFill>
                <a:srgbClr val="004F9A"/>
              </a:solidFill>
            </a:endParaRPr>
          </a:p>
        </p:txBody>
      </p:sp>
      <p:sp>
        <p:nvSpPr>
          <p:cNvPr id="7" name="Retângulo de cantos arredondados 6"/>
          <p:cNvSpPr/>
          <p:nvPr/>
        </p:nvSpPr>
        <p:spPr>
          <a:xfrm>
            <a:off x="6711415" y="3231353"/>
            <a:ext cx="2711243" cy="1439135"/>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b="1" dirty="0">
                <a:solidFill>
                  <a:srgbClr val="004F9A"/>
                </a:solidFill>
              </a:rPr>
              <a:t>AMP</a:t>
            </a:r>
          </a:p>
          <a:p>
            <a:pPr algn="ctr"/>
            <a:r>
              <a:rPr lang="pt-BR" dirty="0">
                <a:solidFill>
                  <a:srgbClr val="004F9A"/>
                </a:solidFill>
              </a:rPr>
              <a:t>Clonazepam 2 mg </a:t>
            </a:r>
            <a:r>
              <a:rPr lang="pt-BR" dirty="0" err="1">
                <a:solidFill>
                  <a:srgbClr val="004F9A"/>
                </a:solidFill>
              </a:rPr>
              <a:t>cmpr</a:t>
            </a:r>
            <a:r>
              <a:rPr lang="pt-BR" dirty="0">
                <a:solidFill>
                  <a:srgbClr val="004F9A"/>
                </a:solidFill>
              </a:rPr>
              <a:t> (EMS S.A.)</a:t>
            </a:r>
          </a:p>
        </p:txBody>
      </p:sp>
      <p:cxnSp>
        <p:nvCxnSpPr>
          <p:cNvPr id="8" name="Conector reto 7"/>
          <p:cNvCxnSpPr>
            <a:stCxn id="4" idx="2"/>
            <a:endCxn id="3" idx="0"/>
          </p:cNvCxnSpPr>
          <p:nvPr/>
        </p:nvCxnSpPr>
        <p:spPr>
          <a:xfrm>
            <a:off x="4653560" y="2950053"/>
            <a:ext cx="0" cy="281300"/>
          </a:xfrm>
          <a:prstGeom prst="line">
            <a:avLst/>
          </a:prstGeom>
          <a:ln w="57150">
            <a:solidFill>
              <a:srgbClr val="5DBAAB"/>
            </a:solidFill>
          </a:ln>
        </p:spPr>
        <p:style>
          <a:lnRef idx="1">
            <a:schemeClr val="accent1"/>
          </a:lnRef>
          <a:fillRef idx="0">
            <a:schemeClr val="accent1"/>
          </a:fillRef>
          <a:effectRef idx="0">
            <a:schemeClr val="accent1"/>
          </a:effectRef>
          <a:fontRef idx="minor">
            <a:schemeClr val="tx1"/>
          </a:fontRef>
        </p:style>
      </p:cxnSp>
      <p:cxnSp>
        <p:nvCxnSpPr>
          <p:cNvPr id="9" name="Conector reto 8"/>
          <p:cNvCxnSpPr>
            <a:stCxn id="3" idx="2"/>
            <a:endCxn id="5" idx="0"/>
          </p:cNvCxnSpPr>
          <p:nvPr/>
        </p:nvCxnSpPr>
        <p:spPr>
          <a:xfrm flipH="1">
            <a:off x="4653560" y="4670487"/>
            <a:ext cx="1" cy="282165"/>
          </a:xfrm>
          <a:prstGeom prst="line">
            <a:avLst/>
          </a:prstGeom>
          <a:ln w="57150">
            <a:solidFill>
              <a:srgbClr val="5DBAAB"/>
            </a:solidFill>
          </a:ln>
        </p:spPr>
        <p:style>
          <a:lnRef idx="1">
            <a:schemeClr val="accent1"/>
          </a:lnRef>
          <a:fillRef idx="0">
            <a:schemeClr val="accent1"/>
          </a:fillRef>
          <a:effectRef idx="0">
            <a:schemeClr val="accent1"/>
          </a:effectRef>
          <a:fontRef idx="minor">
            <a:schemeClr val="tx1"/>
          </a:fontRef>
        </p:style>
      </p:cxnSp>
      <p:cxnSp>
        <p:nvCxnSpPr>
          <p:cNvPr id="10" name="Conector reto 9"/>
          <p:cNvCxnSpPr>
            <a:stCxn id="3" idx="3"/>
            <a:endCxn id="7" idx="1"/>
          </p:cNvCxnSpPr>
          <p:nvPr/>
        </p:nvCxnSpPr>
        <p:spPr>
          <a:xfrm>
            <a:off x="6009183" y="3950920"/>
            <a:ext cx="702233" cy="0"/>
          </a:xfrm>
          <a:prstGeom prst="line">
            <a:avLst/>
          </a:prstGeom>
          <a:ln w="57150">
            <a:solidFill>
              <a:srgbClr val="5DBAAB"/>
            </a:solidFill>
          </a:ln>
        </p:spPr>
        <p:style>
          <a:lnRef idx="1">
            <a:schemeClr val="accent1"/>
          </a:lnRef>
          <a:fillRef idx="0">
            <a:schemeClr val="accent1"/>
          </a:fillRef>
          <a:effectRef idx="0">
            <a:schemeClr val="accent1"/>
          </a:effectRef>
          <a:fontRef idx="minor">
            <a:schemeClr val="tx1"/>
          </a:fontRef>
        </p:style>
      </p:cxnSp>
      <p:cxnSp>
        <p:nvCxnSpPr>
          <p:cNvPr id="11" name="Conector reto 10"/>
          <p:cNvCxnSpPr>
            <a:stCxn id="5" idx="3"/>
            <a:endCxn id="6" idx="1"/>
          </p:cNvCxnSpPr>
          <p:nvPr/>
        </p:nvCxnSpPr>
        <p:spPr>
          <a:xfrm>
            <a:off x="6009181" y="5672220"/>
            <a:ext cx="702233" cy="0"/>
          </a:xfrm>
          <a:prstGeom prst="line">
            <a:avLst/>
          </a:prstGeom>
          <a:ln w="57150">
            <a:solidFill>
              <a:srgbClr val="5DBAAB"/>
            </a:solidFill>
          </a:ln>
        </p:spPr>
        <p:style>
          <a:lnRef idx="1">
            <a:schemeClr val="accent1"/>
          </a:lnRef>
          <a:fillRef idx="0">
            <a:schemeClr val="accent1"/>
          </a:fillRef>
          <a:effectRef idx="0">
            <a:schemeClr val="accent1"/>
          </a:effectRef>
          <a:fontRef idx="minor">
            <a:schemeClr val="tx1"/>
          </a:fontRef>
        </p:style>
      </p:cxnSp>
      <p:cxnSp>
        <p:nvCxnSpPr>
          <p:cNvPr id="12" name="Conector reto 11"/>
          <p:cNvCxnSpPr>
            <a:stCxn id="7" idx="2"/>
            <a:endCxn id="6" idx="0"/>
          </p:cNvCxnSpPr>
          <p:nvPr/>
        </p:nvCxnSpPr>
        <p:spPr>
          <a:xfrm flipH="1">
            <a:off x="8067036" y="4670487"/>
            <a:ext cx="1" cy="282165"/>
          </a:xfrm>
          <a:prstGeom prst="line">
            <a:avLst/>
          </a:prstGeom>
          <a:ln w="57150">
            <a:solidFill>
              <a:srgbClr val="5DBAA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948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6"/>
          <p:cNvGrpSpPr>
            <a:grpSpLocks/>
          </p:cNvGrpSpPr>
          <p:nvPr/>
        </p:nvGrpSpPr>
        <p:grpSpPr bwMode="auto">
          <a:xfrm>
            <a:off x="3980090" y="2665439"/>
            <a:ext cx="4362450" cy="3184525"/>
            <a:chOff x="856567" y="2423118"/>
            <a:chExt cx="4059998" cy="2906962"/>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908278" y="3662127"/>
              <a:ext cx="1834977"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400" dirty="0">
                  <a:solidFill>
                    <a:srgbClr val="004F9A"/>
                  </a:solidFill>
                </a:rPr>
                <a:t>Clonazepam 2mg </a:t>
              </a:r>
              <a:r>
                <a:rPr lang="pt-BR" sz="1400" dirty="0" err="1">
                  <a:solidFill>
                    <a:srgbClr val="004F9A"/>
                  </a:solidFill>
                </a:rPr>
                <a:t>compr</a:t>
              </a:r>
              <a:endParaRPr lang="pt-BR" sz="1400" dirty="0">
                <a:solidFill>
                  <a:srgbClr val="004F9A"/>
                </a:solidFill>
              </a:endParaRP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908278" y="2678166"/>
              <a:ext cx="1834977"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rgbClr val="004F9A"/>
                  </a:solidFill>
                </a:rPr>
                <a:t>Clonazepam</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908278" y="4608411"/>
              <a:ext cx="1834977"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rgbClr val="004F9A"/>
                  </a:solidFill>
                </a:rPr>
                <a:t>Clonazepam 2mg </a:t>
              </a:r>
              <a:r>
                <a:rPr lang="pt-BR" sz="1400" dirty="0" err="1">
                  <a:solidFill>
                    <a:srgbClr val="004F9A"/>
                  </a:solidFill>
                </a:rPr>
                <a:t>compr</a:t>
              </a:r>
              <a:endParaRPr lang="pt-BR" sz="1400" dirty="0">
                <a:solidFill>
                  <a:srgbClr val="004F9A"/>
                </a:solidFill>
              </a:endParaRPr>
            </a:p>
            <a:p>
              <a:pPr algn="ctr">
                <a:defRPr/>
              </a:pPr>
              <a:r>
                <a:rPr lang="pt-BR" sz="1400" dirty="0" err="1">
                  <a:solidFill>
                    <a:srgbClr val="004F9A"/>
                  </a:solidFill>
                </a:rPr>
                <a:t>x</a:t>
              </a:r>
              <a:r>
                <a:rPr lang="pt-BR" sz="1400" dirty="0">
                  <a:solidFill>
                    <a:srgbClr val="004F9A"/>
                  </a:solidFill>
                </a:rPr>
                <a:t> 60</a:t>
              </a: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3083066" y="4608411"/>
              <a:ext cx="1833499"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400" dirty="0">
                  <a:solidFill>
                    <a:srgbClr val="004F9A"/>
                  </a:solidFill>
                </a:rPr>
                <a:t>Clonazepam 2 mg </a:t>
              </a:r>
              <a:r>
                <a:rPr lang="pt-BR" sz="1400" dirty="0" err="1">
                  <a:solidFill>
                    <a:srgbClr val="004F9A"/>
                  </a:solidFill>
                </a:rPr>
                <a:t>cmpr</a:t>
              </a:r>
              <a:r>
                <a:rPr lang="pt-BR" sz="1400" dirty="0">
                  <a:solidFill>
                    <a:srgbClr val="004F9A"/>
                  </a:solidFill>
                </a:rPr>
                <a:t> (EMS S.A.)</a:t>
              </a:r>
            </a:p>
            <a:p>
              <a:pPr algn="ctr">
                <a:defRPr/>
              </a:pPr>
              <a:r>
                <a:rPr lang="pt-BR" sz="1400" dirty="0" err="1">
                  <a:solidFill>
                    <a:srgbClr val="004F9A"/>
                  </a:solidFill>
                </a:rPr>
                <a:t>x</a:t>
              </a:r>
              <a:r>
                <a:rPr lang="pt-BR" sz="1400" dirty="0">
                  <a:solidFill>
                    <a:srgbClr val="004F9A"/>
                  </a:solidFill>
                </a:rPr>
                <a:t> 60</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3083066" y="3660678"/>
              <a:ext cx="1833499" cy="721669"/>
            </a:xfrm>
            <a:prstGeom prst="roundRect">
              <a:avLst/>
            </a:prstGeom>
            <a:solidFill>
              <a:schemeClr val="accent3">
                <a:lumMod val="20000"/>
                <a:lumOff val="80000"/>
              </a:schemeClr>
            </a:solidFill>
            <a:ln w="38100">
              <a:solidFill>
                <a:srgbClr val="004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400" dirty="0">
                  <a:solidFill>
                    <a:srgbClr val="004F9A"/>
                  </a:solidFill>
                </a:rPr>
                <a:t>Clonazepam 2 mg </a:t>
              </a:r>
              <a:r>
                <a:rPr lang="pt-BR" sz="1400" dirty="0" err="1">
                  <a:solidFill>
                    <a:srgbClr val="004F9A"/>
                  </a:solidFill>
                </a:rPr>
                <a:t>cmpr</a:t>
              </a:r>
              <a:r>
                <a:rPr lang="pt-BR" sz="1400" dirty="0">
                  <a:solidFill>
                    <a:srgbClr val="004F9A"/>
                  </a:solidFill>
                </a:rPr>
                <a:t> (EMS S.A.)</a:t>
              </a:r>
            </a:p>
          </p:txBody>
        </p:sp>
        <p:cxnSp>
          <p:nvCxnSpPr>
            <p:cNvPr id="8" name="Conector reto 7">
              <a:extLst>
                <a:ext uri="{FF2B5EF4-FFF2-40B4-BE49-F238E27FC236}">
                  <a16:creationId xmlns:a16="http://schemas.microsoft.com/office/drawing/2014/main" id="{CFE6AD90-05F9-4D61-B0D9-6FCB5ABADF5E}"/>
                </a:ext>
              </a:extLst>
            </p:cNvPr>
            <p:cNvCxnSpPr>
              <a:cxnSpLocks/>
              <a:stCxn id="4" idx="2"/>
              <a:endCxn id="3" idx="0"/>
            </p:cNvCxnSpPr>
            <p:nvPr/>
          </p:nvCxnSpPr>
          <p:spPr bwMode="auto">
            <a:xfrm>
              <a:off x="1825766" y="3399834"/>
              <a:ext cx="0" cy="262293"/>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9" name="Conector reto 8">
              <a:extLst>
                <a:ext uri="{FF2B5EF4-FFF2-40B4-BE49-F238E27FC236}">
                  <a16:creationId xmlns:a16="http://schemas.microsoft.com/office/drawing/2014/main" id="{342719AC-C2C5-43C2-B18B-9E675E223C68}"/>
                </a:ext>
              </a:extLst>
            </p:cNvPr>
            <p:cNvCxnSpPr>
              <a:cxnSpLocks/>
              <a:stCxn id="3" idx="2"/>
              <a:endCxn id="5" idx="0"/>
            </p:cNvCxnSpPr>
            <p:nvPr/>
          </p:nvCxnSpPr>
          <p:spPr bwMode="auto">
            <a:xfrm>
              <a:off x="1825766" y="4383795"/>
              <a:ext cx="0" cy="224616"/>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2743255" y="4021512"/>
              <a:ext cx="339811" cy="1450"/>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2743255" y="4969245"/>
              <a:ext cx="339811" cy="0"/>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BB0B0E85-C6C6-4A44-AC0A-B9C1D67AD7B2}"/>
                </a:ext>
              </a:extLst>
            </p:cNvPr>
            <p:cNvCxnSpPr>
              <a:cxnSpLocks/>
              <a:stCxn id="7" idx="2"/>
              <a:endCxn id="6" idx="0"/>
            </p:cNvCxnSpPr>
            <p:nvPr/>
          </p:nvCxnSpPr>
          <p:spPr bwMode="auto">
            <a:xfrm>
              <a:off x="3999077" y="4382347"/>
              <a:ext cx="0" cy="226065"/>
            </a:xfrm>
            <a:prstGeom prst="line">
              <a:avLst/>
            </a:prstGeom>
            <a:ln w="57150">
              <a:solidFill>
                <a:srgbClr val="509D9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897409" y="2423118"/>
              <a:ext cx="5357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VTM</a:t>
              </a:r>
            </a:p>
          </p:txBody>
        </p:sp>
        <p:sp>
          <p:nvSpPr>
            <p:cNvPr id="14" name="CaixaDeTexto 15"/>
            <p:cNvSpPr txBox="1">
              <a:spLocks noChangeArrowheads="1"/>
            </p:cNvSpPr>
            <p:nvPr/>
          </p:nvSpPr>
          <p:spPr bwMode="auto">
            <a:xfrm>
              <a:off x="3082318" y="3397792"/>
              <a:ext cx="5469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AMP</a:t>
              </a:r>
            </a:p>
          </p:txBody>
        </p:sp>
        <p:sp>
          <p:nvSpPr>
            <p:cNvPr id="15" name="CaixaDeTexto 16"/>
            <p:cNvSpPr txBox="1">
              <a:spLocks noChangeArrowheads="1"/>
            </p:cNvSpPr>
            <p:nvPr/>
          </p:nvSpPr>
          <p:spPr bwMode="auto">
            <a:xfrm>
              <a:off x="877528" y="3408914"/>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VMP</a:t>
              </a:r>
            </a:p>
          </p:txBody>
        </p:sp>
        <p:sp>
          <p:nvSpPr>
            <p:cNvPr id="16" name="CaixaDeTexto 17"/>
            <p:cNvSpPr txBox="1">
              <a:spLocks noChangeArrowheads="1"/>
            </p:cNvSpPr>
            <p:nvPr/>
          </p:nvSpPr>
          <p:spPr bwMode="auto">
            <a:xfrm>
              <a:off x="856567" y="4360747"/>
              <a:ext cx="6399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dirty="0">
                  <a:solidFill>
                    <a:srgbClr val="3F9385"/>
                  </a:solidFill>
                </a:rPr>
                <a:t>VMPP</a:t>
              </a:r>
            </a:p>
          </p:txBody>
        </p:sp>
        <p:sp>
          <p:nvSpPr>
            <p:cNvPr id="17" name="CaixaDeTexto 18"/>
            <p:cNvSpPr txBox="1">
              <a:spLocks noChangeArrowheads="1"/>
            </p:cNvSpPr>
            <p:nvPr/>
          </p:nvSpPr>
          <p:spPr bwMode="auto">
            <a:xfrm>
              <a:off x="3066750" y="4363936"/>
              <a:ext cx="64312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400" b="1">
                  <a:solidFill>
                    <a:srgbClr val="3F9385"/>
                  </a:solidFill>
                </a:rPr>
                <a:t>AMPP</a:t>
              </a:r>
            </a:p>
          </p:txBody>
        </p:sp>
      </p:grpSp>
      <p:sp>
        <p:nvSpPr>
          <p:cNvPr id="18" name="Elipse 17">
            <a:extLst>
              <a:ext uri="{FF2B5EF4-FFF2-40B4-BE49-F238E27FC236}">
                <a16:creationId xmlns:a16="http://schemas.microsoft.com/office/drawing/2014/main" id="{5B5808C9-BD14-4E0B-933C-ABFAFBBE7573}"/>
              </a:ext>
            </a:extLst>
          </p:cNvPr>
          <p:cNvSpPr/>
          <p:nvPr/>
        </p:nvSpPr>
        <p:spPr bwMode="auto">
          <a:xfrm>
            <a:off x="6003481" y="1583675"/>
            <a:ext cx="1450975"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5919973" y="2005070"/>
            <a:ext cx="623887" cy="958850"/>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1181372" y="3099594"/>
            <a:ext cx="1449388"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1181372" y="3788569"/>
            <a:ext cx="1449388"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1181372" y="4479131"/>
            <a:ext cx="1449388" cy="401638"/>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Via de </a:t>
            </a:r>
            <a:r>
              <a:rPr lang="pt-BR" sz="1200" b="1" dirty="0" err="1">
                <a:solidFill>
                  <a:schemeClr val="tx1">
                    <a:lumMod val="50000"/>
                  </a:schemeClr>
                </a:solidFill>
              </a:rPr>
              <a:t>adimistração</a:t>
            </a:r>
            <a:endParaRPr lang="pt-BR" sz="1200" b="1" dirty="0">
              <a:solidFill>
                <a:schemeClr val="tx1">
                  <a:lumMod val="50000"/>
                </a:schemeClr>
              </a:solidFill>
            </a:endParaRPr>
          </a:p>
        </p:txBody>
      </p:sp>
      <p:sp>
        <p:nvSpPr>
          <p:cNvPr id="23" name="Elipse 22">
            <a:extLst>
              <a:ext uri="{FF2B5EF4-FFF2-40B4-BE49-F238E27FC236}">
                <a16:creationId xmlns:a16="http://schemas.microsoft.com/office/drawing/2014/main" id="{48B410BA-BF7A-4B01-AA5D-FC0072F7794F}"/>
              </a:ext>
            </a:extLst>
          </p:cNvPr>
          <p:cNvSpPr/>
          <p:nvPr/>
        </p:nvSpPr>
        <p:spPr bwMode="auto">
          <a:xfrm>
            <a:off x="1181372" y="5169694"/>
            <a:ext cx="1449388" cy="400050"/>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9611178" y="3501231"/>
            <a:ext cx="1449388" cy="401637"/>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9621615" y="4257702"/>
            <a:ext cx="1449388" cy="401638"/>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9621615" y="5064152"/>
            <a:ext cx="1449388" cy="401638"/>
          </a:xfrm>
          <a:prstGeom prst="ellipse">
            <a:avLst/>
          </a:prstGeom>
          <a:solidFill>
            <a:schemeClr val="bg1"/>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20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p:nvPr/>
        </p:nvCxnSpPr>
        <p:spPr>
          <a:xfrm>
            <a:off x="2703229" y="3420510"/>
            <a:ext cx="1349276" cy="962215"/>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stCxn id="21" idx="6"/>
            <a:endCxn id="3" idx="1"/>
          </p:cNvCxnSpPr>
          <p:nvPr/>
        </p:nvCxnSpPr>
        <p:spPr>
          <a:xfrm>
            <a:off x="2630760" y="3989388"/>
            <a:ext cx="1404893" cy="428651"/>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p:nvPr/>
        </p:nvCxnSpPr>
        <p:spPr>
          <a:xfrm flipV="1">
            <a:off x="2630760" y="4462797"/>
            <a:ext cx="1365325" cy="259192"/>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stCxn id="23" idx="6"/>
          </p:cNvCxnSpPr>
          <p:nvPr/>
        </p:nvCxnSpPr>
        <p:spPr>
          <a:xfrm flipV="1">
            <a:off x="2630760" y="4583545"/>
            <a:ext cx="1377860" cy="786174"/>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endCxn id="26" idx="2"/>
          </p:cNvCxnSpPr>
          <p:nvPr/>
        </p:nvCxnSpPr>
        <p:spPr>
          <a:xfrm>
            <a:off x="8370255" y="4635031"/>
            <a:ext cx="1251360" cy="629940"/>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endCxn id="25" idx="2"/>
          </p:cNvCxnSpPr>
          <p:nvPr/>
        </p:nvCxnSpPr>
        <p:spPr>
          <a:xfrm>
            <a:off x="8452829" y="4455289"/>
            <a:ext cx="1168786" cy="3232"/>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endCxn id="24" idx="2"/>
          </p:cNvCxnSpPr>
          <p:nvPr/>
        </p:nvCxnSpPr>
        <p:spPr>
          <a:xfrm flipV="1">
            <a:off x="8371070" y="3702050"/>
            <a:ext cx="1240108" cy="555652"/>
          </a:xfrm>
          <a:prstGeom prst="line">
            <a:avLst/>
          </a:prstGeom>
          <a:ln w="12700">
            <a:solidFill>
              <a:srgbClr val="3F9385"/>
            </a:solidFill>
            <a:prstDash val="dash"/>
          </a:ln>
        </p:spPr>
        <p:style>
          <a:lnRef idx="1">
            <a:schemeClr val="accent1"/>
          </a:lnRef>
          <a:fillRef idx="0">
            <a:schemeClr val="accent1"/>
          </a:fillRef>
          <a:effectRef idx="0">
            <a:schemeClr val="accent1"/>
          </a:effectRef>
          <a:fontRef idx="minor">
            <a:schemeClr val="tx1"/>
          </a:fontRef>
        </p:style>
      </p:cxnSp>
      <p:sp>
        <p:nvSpPr>
          <p:cNvPr id="66" name="Title 1"/>
          <p:cNvSpPr>
            <a:spLocks noGrp="1"/>
          </p:cNvSpPr>
          <p:nvPr/>
        </p:nvSpPr>
        <p:spPr>
          <a:xfrm>
            <a:off x="675500" y="145281"/>
            <a:ext cx="9669227" cy="1325563"/>
          </a:xfrm>
          <a:prstGeom prst="rect">
            <a:avLst/>
          </a:prstGeom>
        </p:spPr>
        <p:style>
          <a:lnRef idx="0">
            <a:scrgbClr r="0" g="0" b="0"/>
          </a:lnRef>
          <a:fillRef idx="0">
            <a:scrgbClr r="0" g="0" b="0"/>
          </a:fillRef>
          <a:effectRef idx="0">
            <a:scrgbClr r="0" g="0" b="0"/>
          </a:effectRef>
          <a:fontRef idx="major"/>
        </p:style>
        <p:txBody>
          <a:bodyPr vert="horz" lIns="91440" tIns="45720" rIns="91440" bIns="4572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pt-BR" sz="2400" dirty="0"/>
              <a:t>Conceitos da OBM</a:t>
            </a:r>
            <a:endParaRPr lang="en-US" sz="2400" kern="1200" dirty="0"/>
          </a:p>
        </p:txBody>
      </p:sp>
    </p:spTree>
    <p:extLst>
      <p:ext uri="{BB962C8B-B14F-4D97-AF65-F5344CB8AC3E}">
        <p14:creationId xmlns:p14="http://schemas.microsoft.com/office/powerpoint/2010/main" val="295854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314B-424A-E6E6-A307-344A6957155E}"/>
              </a:ext>
            </a:extLst>
          </p:cNvPr>
          <p:cNvSpPr>
            <a:spLocks noGrp="1"/>
          </p:cNvSpPr>
          <p:nvPr>
            <p:ph type="title"/>
          </p:nvPr>
        </p:nvSpPr>
        <p:spPr>
          <a:xfrm>
            <a:off x="838200" y="380623"/>
            <a:ext cx="10515600" cy="843743"/>
          </a:xfrm>
        </p:spPr>
        <p:txBody>
          <a:bodyPr/>
          <a:lstStyle/>
          <a:p>
            <a:r>
              <a:rPr lang="en-BR" dirty="0"/>
              <a:t>Metodologia utilizada para atualizar a OBM</a:t>
            </a:r>
          </a:p>
        </p:txBody>
      </p:sp>
      <p:sp>
        <p:nvSpPr>
          <p:cNvPr id="3" name="Content Placeholder 2">
            <a:extLst>
              <a:ext uri="{FF2B5EF4-FFF2-40B4-BE49-F238E27FC236}">
                <a16:creationId xmlns:a16="http://schemas.microsoft.com/office/drawing/2014/main" id="{81959394-5CE7-27CF-5174-1B5BE8C52021}"/>
              </a:ext>
            </a:extLst>
          </p:cNvPr>
          <p:cNvSpPr>
            <a:spLocks noGrp="1"/>
          </p:cNvSpPr>
          <p:nvPr>
            <p:ph idx="1"/>
          </p:nvPr>
        </p:nvSpPr>
        <p:spPr>
          <a:xfrm>
            <a:off x="838200" y="1487837"/>
            <a:ext cx="10515600" cy="4689126"/>
          </a:xfrm>
        </p:spPr>
        <p:txBody>
          <a:bodyPr/>
          <a:lstStyle/>
          <a:p>
            <a:r>
              <a:rPr lang="en-BR" dirty="0"/>
              <a:t>Explicar ou mostrar as planilhas… e contar como trabalharam </a:t>
            </a:r>
          </a:p>
          <a:p>
            <a:r>
              <a:rPr lang="en-BR" dirty="0"/>
              <a:t>Planilha HSL</a:t>
            </a:r>
          </a:p>
          <a:p>
            <a:r>
              <a:rPr lang="en-BR" dirty="0"/>
              <a:t>Planilha CMED</a:t>
            </a:r>
          </a:p>
        </p:txBody>
      </p:sp>
    </p:spTree>
    <p:extLst>
      <p:ext uri="{BB962C8B-B14F-4D97-AF65-F5344CB8AC3E}">
        <p14:creationId xmlns:p14="http://schemas.microsoft.com/office/powerpoint/2010/main" val="3457669571"/>
      </p:ext>
    </p:extLst>
  </p:cSld>
  <p:clrMapOvr>
    <a:masterClrMapping/>
  </p:clrMapOvr>
</p:sld>
</file>

<file path=ppt/theme/theme1.xml><?xml version="1.0" encoding="utf-8"?>
<a:theme xmlns:a="http://schemas.openxmlformats.org/drawingml/2006/main" name="Office Theme">
  <a:themeElements>
    <a:clrScheme name="HSL 2018">
      <a:dk1>
        <a:srgbClr val="646464"/>
      </a:dk1>
      <a:lt1>
        <a:srgbClr val="FFFFFF"/>
      </a:lt1>
      <a:dk2>
        <a:srgbClr val="004F9A"/>
      </a:dk2>
      <a:lt2>
        <a:srgbClr val="E7E6E6"/>
      </a:lt2>
      <a:accent1>
        <a:srgbClr val="008FD7"/>
      </a:accent1>
      <a:accent2>
        <a:srgbClr val="2AA7E0"/>
      </a:accent2>
      <a:accent3>
        <a:srgbClr val="83C1E9"/>
      </a:accent3>
      <a:accent4>
        <a:srgbClr val="C7E1F5"/>
      </a:accent4>
      <a:accent5>
        <a:srgbClr val="23BEF0"/>
      </a:accent5>
      <a:accent6>
        <a:srgbClr val="618CBD"/>
      </a:accent6>
      <a:hlink>
        <a:srgbClr val="23BEF0"/>
      </a:hlink>
      <a:folHlink>
        <a:srgbClr val="969696"/>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723D2CAF8F6D454386B6D2F8A0DCF231" ma:contentTypeVersion="2" ma:contentTypeDescription="Crie um novo documento." ma:contentTypeScope="" ma:versionID="c0858f29dd66d52c8696a7587490b468">
  <xsd:schema xmlns:xsd="http://www.w3.org/2001/XMLSchema" xmlns:xs="http://www.w3.org/2001/XMLSchema" xmlns:p="http://schemas.microsoft.com/office/2006/metadata/properties" xmlns:ns1="http://schemas.microsoft.com/sharepoint/v3" targetNamespace="http://schemas.microsoft.com/office/2006/metadata/properties" ma:root="true" ma:fieldsID="b1e67541914f58e7f62cd871ab279784"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Agendamento de Data de Início" ma:internalName="PublishingStartDate">
      <xsd:simpleType>
        <xsd:restriction base="dms:Unknown"/>
      </xsd:simpleType>
    </xsd:element>
    <xsd:element name="PublishingExpirationDate" ma:index="9" nillable="true" ma:displayName="Agendamento de Data de Término"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17BE90-3239-45E4-8E7C-04C1ECDC6112}">
  <ds:schemaRefs>
    <ds:schemaRef ds:uri="http://schemas.microsoft.com/office/infopath/2007/PartnerControls"/>
    <ds:schemaRef ds:uri="http://www.w3.org/XML/1998/namespace"/>
    <ds:schemaRef ds:uri="http://purl.org/dc/elements/1.1/"/>
    <ds:schemaRef ds:uri="http://schemas.microsoft.com/office/2006/documentManagement/types"/>
    <ds:schemaRef ds:uri="http://purl.org/dc/dcmitype/"/>
    <ds:schemaRef ds:uri="http://schemas.openxmlformats.org/package/2006/metadata/core-properties"/>
    <ds:schemaRef ds:uri="http://schemas.microsoft.com/office/2006/metadata/properties"/>
    <ds:schemaRef ds:uri="http://purl.org/dc/terms/"/>
    <ds:schemaRef ds:uri="http://schemas.microsoft.com/sharepoint/v3"/>
  </ds:schemaRefs>
</ds:datastoreItem>
</file>

<file path=customXml/itemProps2.xml><?xml version="1.0" encoding="utf-8"?>
<ds:datastoreItem xmlns:ds="http://schemas.openxmlformats.org/officeDocument/2006/customXml" ds:itemID="{F6787597-DDBA-41B4-A0C3-4E2D2241CA34}">
  <ds:schemaRefs>
    <ds:schemaRef ds:uri="http://schemas.microsoft.com/sharepoint/v3/contenttype/forms"/>
  </ds:schemaRefs>
</ds:datastoreItem>
</file>

<file path=customXml/itemProps3.xml><?xml version="1.0" encoding="utf-8"?>
<ds:datastoreItem xmlns:ds="http://schemas.openxmlformats.org/officeDocument/2006/customXml" ds:itemID="{C4046F3B-6BA2-4AF8-9DF3-38A8213880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1690</TotalTime>
  <Words>2561</Words>
  <Application>Microsoft Macintosh PowerPoint</Application>
  <PresentationFormat>Widescreen</PresentationFormat>
  <Paragraphs>414</Paragraphs>
  <Slides>48</Slides>
  <Notes>5</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Calibri Light</vt:lpstr>
      <vt:lpstr>Gotham Black</vt:lpstr>
      <vt:lpstr>Graphik</vt:lpstr>
      <vt:lpstr>Helvetica</vt:lpstr>
      <vt:lpstr>Verdana</vt:lpstr>
      <vt:lpstr>Office Theme</vt:lpstr>
      <vt:lpstr>Promoção do Ambiente de Interconectividade em Saúde como apoio à Implementação da Estratégia de Saúde Digital para o Brasil – IPS Brasil</vt:lpstr>
      <vt:lpstr>Agenda</vt:lpstr>
      <vt:lpstr>PROJETO PROADI IPS-BRASIL</vt:lpstr>
      <vt:lpstr>IPS –Brasil – objetivos específicos</vt:lpstr>
      <vt:lpstr>Gestão do Projeto</vt:lpstr>
      <vt:lpstr>PowerPoint Presentation</vt:lpstr>
      <vt:lpstr>PowerPoint Presentation</vt:lpstr>
      <vt:lpstr>PowerPoint Presentation</vt:lpstr>
      <vt:lpstr>Metodologia utilizada para atualizar a OBM</vt:lpstr>
      <vt:lpstr>PowerPoint Presentation</vt:lpstr>
      <vt:lpstr>PowerPoint Presentation</vt:lpstr>
      <vt:lpstr>A história do Sumário Internacional do Paciente</vt:lpstr>
      <vt:lpstr>A história do Sumário Internacional do Paciente</vt:lpstr>
      <vt:lpstr>PowerPoint Presentation</vt:lpstr>
      <vt:lpstr>Países membros da GDHP</vt:lpstr>
      <vt:lpstr>Sumário Internacional do Paciente (IPS - International Patient Summary)</vt:lpstr>
      <vt:lpstr>Princípios do Sumário Internacional do Paciente -SIP</vt:lpstr>
      <vt:lpstr>PowerPoint Presentation</vt:lpstr>
      <vt:lpstr>Considerações Importantes</vt:lpstr>
      <vt:lpstr>PowerPoint Presentation</vt:lpstr>
      <vt:lpstr>FASES DA CONSTRUÇÃO DO IPS</vt:lpstr>
      <vt:lpstr>PowerPoint Presentation</vt:lpstr>
      <vt:lpstr>FASES DA CONSTRUÇÃO DO IPS</vt:lpstr>
      <vt:lpstr>PowerPoint Presentation</vt:lpstr>
      <vt:lpstr>https://ips-brasil.web.app/index.html</vt:lpstr>
      <vt:lpstr>Arquitetura proposta / casos de uso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Conclusão Conectatona</vt:lpstr>
      <vt:lpstr>PowerPoint Presentation</vt:lpstr>
      <vt:lpstr>PowerPoint Presentation</vt:lpstr>
      <vt:lpstr>PowerPoint Presentation</vt:lpstr>
      <vt:lpstr>Contribuições do Projeto IPS para Governança de Dados na RNDS</vt:lpstr>
      <vt:lpstr>A importância de incorporar um Serviço de Terminologia no MS</vt:lpstr>
      <vt:lpstr>Importância do GI IPS Brasil para RNDS</vt:lpstr>
      <vt:lpstr>Próximos Passos - 2024</vt:lpstr>
      <vt:lpstr>Próximos passos – 2025-26</vt:lpstr>
      <vt:lpstr> </vt:lpstr>
      <vt:lpstr>Participações em eventos</vt:lpstr>
      <vt:lpstr>Participações em eventos</vt:lpstr>
      <vt:lpstr>Enviados para publicação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Verdana 60</dc:title>
  <dc:creator>Microsoft Office User</dc:creator>
  <cp:lastModifiedBy>Beatriz de Faria Leao</cp:lastModifiedBy>
  <cp:revision>21</cp:revision>
  <dcterms:created xsi:type="dcterms:W3CDTF">2018-05-17T15:34:44Z</dcterms:created>
  <dcterms:modified xsi:type="dcterms:W3CDTF">2023-12-18T21:14:48Z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0x010100723D2CAF8F6D454386B6D2F8A0DCF231</vt:lpwstr>
  </property>
</Properties>
</file>